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3"/>
    <p:restoredTop sz="94630"/>
  </p:normalViewPr>
  <p:slideViewPr>
    <p:cSldViewPr snapToGrid="0" snapToObjects="1">
      <p:cViewPr varScale="1">
        <p:scale>
          <a:sx n="118" d="100"/>
          <a:sy n="118" d="100"/>
        </p:scale>
        <p:origin x="21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4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5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6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7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4" Type="http://schemas.openxmlformats.org/officeDocument/2006/relationships/image" Target="../media/image23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актика  в контекста…"/>
          <p:cNvSpPr txBox="1">
            <a:spLocks noGrp="1"/>
          </p:cNvSpPr>
          <p:nvPr>
            <p:ph type="ctrTitle"/>
          </p:nvPr>
        </p:nvSpPr>
        <p:spPr>
          <a:xfrm>
            <a:off x="2417844" y="2203131"/>
            <a:ext cx="9144001" cy="1830004"/>
          </a:xfrm>
          <a:prstGeom prst="rect">
            <a:avLst/>
          </a:prstGeom>
        </p:spPr>
        <p:txBody>
          <a:bodyPr/>
          <a:lstStyle/>
          <a:p>
            <a:pPr algn="r"/>
            <a:r>
              <a:rPr dirty="0"/>
              <a:t>Практика  в контекста </a:t>
            </a:r>
          </a:p>
          <a:p>
            <a:pPr algn="r"/>
            <a:r>
              <a:rPr dirty="0"/>
              <a:t>на  GDPR</a:t>
            </a:r>
          </a:p>
        </p:txBody>
      </p:sp>
      <p:sp>
        <p:nvSpPr>
          <p:cNvPr id="113" name="Павел Хрисков"/>
          <p:cNvSpPr txBox="1">
            <a:spLocks noGrp="1"/>
          </p:cNvSpPr>
          <p:nvPr>
            <p:ph type="subTitle" sz="quarter" idx="1"/>
          </p:nvPr>
        </p:nvSpPr>
        <p:spPr>
          <a:xfrm>
            <a:off x="1207298" y="5161329"/>
            <a:ext cx="2142295" cy="479075"/>
          </a:xfrm>
          <a:prstGeom prst="rect">
            <a:avLst/>
          </a:prstGeom>
        </p:spPr>
        <p:txBody>
          <a:bodyPr/>
          <a:lstStyle>
            <a:lvl1pPr defTabSz="886968">
              <a:spcBef>
                <a:spcPts val="900"/>
              </a:spcBef>
              <a:defRPr sz="2328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Павел Хрисков</a:t>
            </a:r>
          </a:p>
        </p:txBody>
      </p:sp>
      <p:pic>
        <p:nvPicPr>
          <p:cNvPr id="11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656" y="549142"/>
            <a:ext cx="2462204" cy="970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animBg="1" advAuto="0"/>
      <p:bldP spid="113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6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Едър бизнес"/>
          <p:cNvSpPr txBox="1">
            <a:spLocks noGrp="1"/>
          </p:cNvSpPr>
          <p:nvPr>
            <p:ph type="title"/>
          </p:nvPr>
        </p:nvSpPr>
        <p:spPr>
          <a:xfrm>
            <a:off x="838200" y="446"/>
            <a:ext cx="10515600" cy="1029842"/>
          </a:xfrm>
          <a:prstGeom prst="rect">
            <a:avLst/>
          </a:prstGeom>
        </p:spPr>
        <p:txBody>
          <a:bodyPr anchor="ctr"/>
          <a:lstStyle>
            <a:lvl1pPr algn="r">
              <a:defRPr sz="4400"/>
            </a:lvl1pPr>
          </a:lstStyle>
          <a:p>
            <a:r>
              <a:t>Едър бизнес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7674" y="2037710"/>
            <a:ext cx="4479571" cy="3359160"/>
          </a:xfrm>
          <a:prstGeom prst="rect">
            <a:avLst/>
          </a:prstGeom>
          <a:ln w="12700">
            <a:miter lim="400000"/>
          </a:ln>
          <a:effectLst>
            <a:outerShdw blurRad="254000" dist="127000" dir="3891006" rotWithShape="0">
              <a:srgbClr val="000000">
                <a:alpha val="70000"/>
              </a:srgbClr>
            </a:outerShdw>
          </a:effectLst>
        </p:spPr>
      </p:pic>
      <p:sp>
        <p:nvSpPr>
          <p:cNvPr id="169" name="Вътрешен одит на информацията;…"/>
          <p:cNvSpPr txBox="1">
            <a:spLocks noGrp="1"/>
          </p:cNvSpPr>
          <p:nvPr>
            <p:ph type="body" sz="half" idx="1"/>
          </p:nvPr>
        </p:nvSpPr>
        <p:spPr>
          <a:xfrm>
            <a:off x="272027" y="2037710"/>
            <a:ext cx="7071740" cy="3359160"/>
          </a:xfrm>
          <a:prstGeom prst="rect">
            <a:avLst/>
          </a:prstGeom>
        </p:spPr>
        <p:txBody>
          <a:bodyPr/>
          <a:lstStyle/>
          <a:p>
            <a:pPr marL="261085" indent="-261085" defTabSz="850391">
              <a:spcBef>
                <a:spcPts val="900"/>
              </a:spcBef>
              <a:buSzPct val="100000"/>
              <a:buChar char="•"/>
              <a:defRPr sz="260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Вътрешен одит на информацията;</a:t>
            </a:r>
          </a:p>
          <a:p>
            <a:pPr marL="615415" lvl="1" indent="-261085" defTabSz="850391">
              <a:spcBef>
                <a:spcPts val="900"/>
              </a:spcBef>
              <a:buSzPct val="100000"/>
              <a:buChar char="✴"/>
              <a:defRPr sz="2139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Класификация;</a:t>
            </a:r>
          </a:p>
          <a:p>
            <a:pPr marL="615415" lvl="1" indent="-261085" defTabSz="850391">
              <a:spcBef>
                <a:spcPts val="900"/>
              </a:spcBef>
              <a:buSzPct val="100000"/>
              <a:buChar char="✴"/>
              <a:defRPr sz="2139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Разпределение на отговорните;</a:t>
            </a:r>
          </a:p>
          <a:p>
            <a:pPr marL="615415" lvl="1" indent="-261085" defTabSz="850391">
              <a:spcBef>
                <a:spcPts val="900"/>
              </a:spcBef>
              <a:buSzPct val="100000"/>
              <a:buChar char="✴"/>
              <a:defRPr sz="2139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Минимизиране на достъпа;</a:t>
            </a:r>
          </a:p>
          <a:p>
            <a:pPr marL="261085" indent="-261085" defTabSz="850391">
              <a:spcBef>
                <a:spcPts val="900"/>
              </a:spcBef>
              <a:buSzPct val="100000"/>
              <a:buChar char="•"/>
              <a:defRPr sz="260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Внедряване на информационна система или подобрение в авт. мониторинг и одит;</a:t>
            </a:r>
          </a:p>
          <a:p>
            <a:pPr marL="261085" indent="-261085" defTabSz="850391">
              <a:spcBef>
                <a:spcPts val="900"/>
              </a:spcBef>
              <a:buSzPct val="100000"/>
              <a:buChar char="•"/>
              <a:defRPr sz="260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Актуализиране на политики и процедури (пр. ISO 27001)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  <p:bldP spid="169" grpId="2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7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Електронен бизнес"/>
          <p:cNvSpPr txBox="1">
            <a:spLocks noGrp="1"/>
          </p:cNvSpPr>
          <p:nvPr>
            <p:ph type="title"/>
          </p:nvPr>
        </p:nvSpPr>
        <p:spPr>
          <a:xfrm>
            <a:off x="838200" y="446"/>
            <a:ext cx="10515600" cy="1029842"/>
          </a:xfrm>
          <a:prstGeom prst="rect">
            <a:avLst/>
          </a:prstGeom>
        </p:spPr>
        <p:txBody>
          <a:bodyPr anchor="ctr"/>
          <a:lstStyle>
            <a:lvl1pPr algn="r">
              <a:defRPr sz="4400"/>
            </a:lvl1pPr>
          </a:lstStyle>
          <a:p>
            <a:r>
              <a:t>Електронен бизнес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9010" y="1749420"/>
            <a:ext cx="5371532" cy="3582812"/>
          </a:xfrm>
          <a:prstGeom prst="rect">
            <a:avLst/>
          </a:prstGeom>
          <a:ln w="12700">
            <a:miter lim="400000"/>
          </a:ln>
          <a:effectLst>
            <a:outerShdw blurRad="254000" dist="127000" dir="5088743" rotWithShape="0">
              <a:srgbClr val="000000">
                <a:alpha val="70000"/>
              </a:srgbClr>
            </a:outerShdw>
          </a:effectLst>
        </p:spPr>
      </p:pic>
      <p:sp>
        <p:nvSpPr>
          <p:cNvPr id="175" name="Готови модули (open-source platforms)…"/>
          <p:cNvSpPr txBox="1">
            <a:spLocks noGrp="1"/>
          </p:cNvSpPr>
          <p:nvPr>
            <p:ph type="body" sz="half" idx="1"/>
          </p:nvPr>
        </p:nvSpPr>
        <p:spPr>
          <a:xfrm>
            <a:off x="244828" y="1741264"/>
            <a:ext cx="6302468" cy="3655606"/>
          </a:xfrm>
          <a:prstGeom prst="rect">
            <a:avLst/>
          </a:prstGeom>
        </p:spPr>
        <p:txBody>
          <a:bodyPr/>
          <a:lstStyle/>
          <a:p>
            <a:pPr marL="207745" indent="-207745" defTabSz="676655">
              <a:spcBef>
                <a:spcPts val="700"/>
              </a:spcBef>
              <a:buSzPct val="100000"/>
              <a:buChar char="•"/>
              <a:defRPr sz="207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Готови модули </a:t>
            </a:r>
            <a:r>
              <a:rPr i="1"/>
              <a:t>(open-source platforms)</a:t>
            </a:r>
          </a:p>
          <a:p>
            <a:pPr marL="207745" indent="-207745" defTabSz="676655">
              <a:spcBef>
                <a:spcPts val="700"/>
              </a:spcBef>
              <a:buSzPct val="100000"/>
              <a:buChar char="•"/>
              <a:defRPr sz="207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Модули в стил “ръчен-труд”</a:t>
            </a:r>
          </a:p>
          <a:p>
            <a:pPr marL="207745" indent="-207745" defTabSz="676655">
              <a:spcBef>
                <a:spcPts val="700"/>
              </a:spcBef>
              <a:buSzPct val="100000"/>
              <a:buChar char="•"/>
              <a:defRPr sz="207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Гаранция на правата на потребителите</a:t>
            </a:r>
          </a:p>
          <a:p>
            <a:pPr marL="207745" indent="-207745" defTabSz="676655">
              <a:spcBef>
                <a:spcPts val="700"/>
              </a:spcBef>
              <a:buSzPct val="100000"/>
              <a:buChar char="•"/>
              <a:defRPr sz="207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Отървете се от ненужните данни.</a:t>
            </a:r>
          </a:p>
          <a:p>
            <a:pPr marL="207745" indent="-207745" defTabSz="676655">
              <a:spcBef>
                <a:spcPts val="700"/>
              </a:spcBef>
              <a:buSzPct val="100000"/>
              <a:buChar char="•"/>
              <a:defRPr sz="207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Актуализация на текста:</a:t>
            </a:r>
          </a:p>
          <a:p>
            <a:pPr marL="489685" lvl="1" indent="-207745" defTabSz="676655">
              <a:spcBef>
                <a:spcPts val="700"/>
              </a:spcBef>
              <a:buSzPct val="100000"/>
              <a:buChar char="✴"/>
              <a:defRPr sz="1776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общите условия</a:t>
            </a:r>
          </a:p>
          <a:p>
            <a:pPr marL="489685" lvl="1" indent="-207745" defTabSz="676655">
              <a:spcBef>
                <a:spcPts val="700"/>
              </a:spcBef>
              <a:buSzPct val="100000"/>
              <a:buChar char="✴"/>
              <a:defRPr sz="1776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контактни форми</a:t>
            </a:r>
          </a:p>
          <a:p>
            <a:pPr marL="207745" indent="-207745" defTabSz="676655">
              <a:spcBef>
                <a:spcPts val="700"/>
              </a:spcBef>
              <a:buSzPct val="100000"/>
              <a:buChar char="•"/>
              <a:defRPr sz="207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Премахване на чекбоксовете по подразбиране.</a:t>
            </a:r>
          </a:p>
          <a:p>
            <a:pPr marL="207745" indent="-207745" defTabSz="676655">
              <a:spcBef>
                <a:spcPts val="700"/>
              </a:spcBef>
              <a:buSzPct val="100000"/>
              <a:buChar char="•"/>
              <a:defRPr sz="207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Писмено потвърждение от хостинг доставчика за ниво на сигурност.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78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oftware development"/>
          <p:cNvSpPr txBox="1">
            <a:spLocks noGrp="1"/>
          </p:cNvSpPr>
          <p:nvPr>
            <p:ph type="title"/>
          </p:nvPr>
        </p:nvSpPr>
        <p:spPr>
          <a:xfrm>
            <a:off x="838200" y="446"/>
            <a:ext cx="10515600" cy="1029842"/>
          </a:xfrm>
          <a:prstGeom prst="rect">
            <a:avLst/>
          </a:prstGeom>
        </p:spPr>
        <p:txBody>
          <a:bodyPr anchor="ctr"/>
          <a:lstStyle>
            <a:lvl1pPr algn="r">
              <a:defRPr sz="4400"/>
            </a:lvl1pPr>
          </a:lstStyle>
          <a:p>
            <a:r>
              <a:rPr lang="bg-BG" dirty="0" smtClean="0"/>
              <a:t>Софтуерни разработчици</a:t>
            </a:r>
            <a:endParaRPr dirty="0"/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8423"/>
          <a:stretch>
            <a:fillRect/>
          </a:stretch>
        </p:blipFill>
        <p:spPr>
          <a:xfrm>
            <a:off x="6054698" y="1503164"/>
            <a:ext cx="5920734" cy="3851578"/>
          </a:xfrm>
          <a:prstGeom prst="rect">
            <a:avLst/>
          </a:prstGeom>
          <a:ln w="12700">
            <a:miter lim="400000"/>
          </a:ln>
          <a:effectLst>
            <a:outerShdw blurRad="254000" dist="127000" dir="4270480" rotWithShape="0">
              <a:srgbClr val="000000">
                <a:alpha val="70000"/>
              </a:srgbClr>
            </a:outerShdw>
          </a:effectLst>
        </p:spPr>
      </p:pic>
      <p:sp>
        <p:nvSpPr>
          <p:cNvPr id="181" name="Преосмисляне на архитектурата спрямо Регламента.…"/>
          <p:cNvSpPr txBox="1">
            <a:spLocks noGrp="1"/>
          </p:cNvSpPr>
          <p:nvPr>
            <p:ph type="body" sz="half" idx="1"/>
          </p:nvPr>
        </p:nvSpPr>
        <p:spPr>
          <a:xfrm>
            <a:off x="216720" y="1516462"/>
            <a:ext cx="5748132" cy="3824982"/>
          </a:xfrm>
          <a:prstGeom prst="rect">
            <a:avLst/>
          </a:prstGeom>
        </p:spPr>
        <p:txBody>
          <a:bodyPr/>
          <a:lstStyle/>
          <a:p>
            <a:pPr marL="238225" indent="-238225" defTabSz="804672">
              <a:spcBef>
                <a:spcPts val="800"/>
              </a:spcBef>
              <a:buSzPct val="100000"/>
              <a:buChar char="•"/>
              <a:defRPr sz="2376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Преосмисляне на архитектурата спрямо Регламента.</a:t>
            </a:r>
          </a:p>
          <a:p>
            <a:pPr marL="238225" indent="-238225" defTabSz="804672">
              <a:spcBef>
                <a:spcPts val="800"/>
              </a:spcBef>
              <a:buSzPct val="100000"/>
              <a:buChar char="•"/>
              <a:defRPr sz="2376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Внедряване на софтуерни решения и процедури за инспекция на кода и сигурността.</a:t>
            </a:r>
          </a:p>
          <a:p>
            <a:pPr marL="238225" indent="-238225" defTabSz="804672">
              <a:spcBef>
                <a:spcPts val="800"/>
              </a:spcBef>
              <a:buSzPct val="100000"/>
              <a:buChar char="•"/>
              <a:defRPr sz="2376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Внедряване на система или протокол за инспекция на сигурността на приложенията.</a:t>
            </a:r>
          </a:p>
          <a:p>
            <a:pPr marL="238225" indent="-238225" defTabSz="804672">
              <a:spcBef>
                <a:spcPts val="800"/>
              </a:spcBef>
              <a:buSzPct val="100000"/>
              <a:buChar char="•"/>
              <a:defRPr sz="2376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Юридическо подсигуряване пред клиентите.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  <p:bldP spid="181" grpId="2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8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ПСЕВДОНИМИЗАЦИЯ"/>
          <p:cNvSpPr txBox="1">
            <a:spLocks noGrp="1"/>
          </p:cNvSpPr>
          <p:nvPr>
            <p:ph type="title"/>
          </p:nvPr>
        </p:nvSpPr>
        <p:spPr>
          <a:xfrm>
            <a:off x="1385046" y="446"/>
            <a:ext cx="10515601" cy="1029842"/>
          </a:xfrm>
          <a:prstGeom prst="rect">
            <a:avLst/>
          </a:prstGeom>
        </p:spPr>
        <p:txBody>
          <a:bodyPr anchor="ctr"/>
          <a:lstStyle>
            <a:lvl1pPr algn="r">
              <a:defRPr sz="4400"/>
            </a:lvl1pPr>
          </a:lstStyle>
          <a:p>
            <a:r>
              <a:t>ПСЕВДОНИМИЗАЦИЯ</a:t>
            </a:r>
          </a:p>
        </p:txBody>
      </p:sp>
      <p:sp>
        <p:nvSpPr>
          <p:cNvPr id="186" name="Човешки Ресурси…"/>
          <p:cNvSpPr txBox="1">
            <a:spLocks noGrp="1"/>
          </p:cNvSpPr>
          <p:nvPr>
            <p:ph type="body" sz="half" idx="1"/>
          </p:nvPr>
        </p:nvSpPr>
        <p:spPr>
          <a:xfrm>
            <a:off x="208339" y="1877204"/>
            <a:ext cx="6029169" cy="3680172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2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Човешки Ресурси</a:t>
            </a:r>
          </a:p>
          <a:p>
            <a:pPr marL="228600" indent="-228600">
              <a:buSzPct val="100000"/>
              <a:buChar char="•"/>
              <a:defRPr sz="2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Счетоводни къщи</a:t>
            </a:r>
          </a:p>
          <a:p>
            <a:pPr marL="228600" indent="-228600">
              <a:buSzPct val="100000"/>
              <a:buChar char="•"/>
              <a:defRPr sz="2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Адвокатски и Нотариални кантори</a:t>
            </a:r>
          </a:p>
          <a:p>
            <a:pPr marL="228600" indent="-228600">
              <a:buSzPct val="100000"/>
              <a:buChar char="•"/>
              <a:defRPr sz="2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Консултантски компании</a:t>
            </a:r>
          </a:p>
          <a:p>
            <a:pPr marL="228600" indent="-228600">
              <a:buSzPct val="100000"/>
              <a:buChar char="•"/>
              <a:defRPr sz="2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Софтуерни разработки</a:t>
            </a:r>
          </a:p>
          <a:p>
            <a:pPr marL="228600" indent="-228600">
              <a:buSzPct val="100000"/>
              <a:buChar char="•"/>
              <a:defRPr sz="2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Електронни услуги</a:t>
            </a:r>
          </a:p>
          <a:p>
            <a:pPr marL="228600" indent="-228600">
              <a:buSzPct val="100000"/>
              <a:buChar char="•"/>
              <a:defRPr sz="2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Брокери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7142" y="1877204"/>
            <a:ext cx="5724712" cy="3680172"/>
          </a:xfrm>
          <a:prstGeom prst="rect">
            <a:avLst/>
          </a:prstGeom>
          <a:ln w="12700">
            <a:miter lim="400000"/>
          </a:ln>
          <a:effectLst>
            <a:outerShdw blurRad="254000" dist="127000" dir="4243532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2" build="p" bldLvl="5" animBg="1" advAuto="0"/>
      <p:bldP spid="187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9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Длъжностно лице по ЗЛД…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/>
          <a:p>
            <a:pPr algn="ctr">
              <a:defRPr sz="6000"/>
            </a:pPr>
            <a:r>
              <a:t>Длъжностно лице по ЗЛД </a:t>
            </a:r>
          </a:p>
          <a:p>
            <a:pPr algn="ctr">
              <a:defRPr sz="6000"/>
            </a:pPr>
            <a:r>
              <a:t>и служителите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9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Длъжностно лице - CISO"/>
          <p:cNvSpPr txBox="1">
            <a:spLocks noGrp="1"/>
          </p:cNvSpPr>
          <p:nvPr>
            <p:ph type="title"/>
          </p:nvPr>
        </p:nvSpPr>
        <p:spPr>
          <a:xfrm>
            <a:off x="989455" y="39343"/>
            <a:ext cx="10515601" cy="1325564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  Длъжностно лице - CISO</a:t>
            </a:r>
          </a:p>
        </p:txBody>
      </p:sp>
      <p:sp>
        <p:nvSpPr>
          <p:cNvPr id="196" name="Изнесена Услуга;…"/>
          <p:cNvSpPr txBox="1">
            <a:spLocks noGrp="1"/>
          </p:cNvSpPr>
          <p:nvPr>
            <p:ph type="body" sz="half" idx="1"/>
          </p:nvPr>
        </p:nvSpPr>
        <p:spPr>
          <a:xfrm>
            <a:off x="711200" y="2334656"/>
            <a:ext cx="5516861" cy="3129222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Изнесена Услуга;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Нает служител;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Адвокат;</a:t>
            </a:r>
            <a:br/>
            <a:r>
              <a:t/>
            </a:r>
            <a:br/>
            <a:r>
              <a:t>Сертификация:</a:t>
            </a:r>
            <a:br/>
            <a:r>
              <a:rPr sz="2200" i="1"/>
              <a:t>CISA, CCISO, ISO27001, Security+ (CompTIA), CySA+, CASP и др.</a:t>
            </a:r>
          </a:p>
        </p:txBody>
      </p:sp>
      <p:sp>
        <p:nvSpPr>
          <p:cNvPr id="197" name="Text"/>
          <p:cNvSpPr txBox="1"/>
          <p:nvPr/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200">
                <a:solidFill>
                  <a:srgbClr val="888888"/>
                </a:solidFill>
              </a:defRPr>
            </a:pPr>
            <a:fld id="{86CB4B4D-7CA3-9044-876B-883B54F8677D}" type="slidenum">
              <a:t>15</a:t>
            </a:fld>
            <a:r>
              <a:t>￼</a:t>
            </a:r>
          </a:p>
        </p:txBody>
      </p:sp>
      <p:pic>
        <p:nvPicPr>
          <p:cNvPr id="198" name="what-is-the-role-of-the-CISO-chief-information-security-officer.jpg" descr="what-is-the-role-of-the-CISO-chief-information-security-offic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7894" y="2234435"/>
            <a:ext cx="4695563" cy="3129221"/>
          </a:xfrm>
          <a:prstGeom prst="rect">
            <a:avLst/>
          </a:prstGeom>
          <a:ln w="12700">
            <a:miter lim="400000"/>
          </a:ln>
          <a:effectLst>
            <a:outerShdw blurRad="254000" dist="127000" dir="5051316" rotWithShape="0">
              <a:srgbClr val="000000">
                <a:alpha val="70000"/>
              </a:srgbClr>
            </a:outerShdw>
          </a:effectLst>
        </p:spPr>
      </p:pic>
      <p:sp>
        <p:nvSpPr>
          <p:cNvPr id="199" name="Chief Information Security officer"/>
          <p:cNvSpPr txBox="1"/>
          <p:nvPr/>
        </p:nvSpPr>
        <p:spPr>
          <a:xfrm>
            <a:off x="6637203" y="5379512"/>
            <a:ext cx="4736944" cy="483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000" i="1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Chief Information Security officer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3" build="p" bldLvl="5" animBg="1" advAuto="0"/>
      <p:bldP spid="198" grpId="1" animBg="1" advAuto="0"/>
      <p:bldP spid="199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0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Служителите и сигурностт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/>
          </a:lstStyle>
          <a:p>
            <a:r>
              <a:t>Служителите и сигурността </a:t>
            </a:r>
          </a:p>
        </p:txBody>
      </p:sp>
      <p:sp>
        <p:nvSpPr>
          <p:cNvPr id="204" name="Внедряване на процеси и политики;…"/>
          <p:cNvSpPr txBox="1">
            <a:spLocks noGrp="1"/>
          </p:cNvSpPr>
          <p:nvPr>
            <p:ph type="body" sz="half" idx="1"/>
          </p:nvPr>
        </p:nvSpPr>
        <p:spPr>
          <a:xfrm>
            <a:off x="653024" y="2334656"/>
            <a:ext cx="5516861" cy="3129222"/>
          </a:xfrm>
          <a:prstGeom prst="rect">
            <a:avLst/>
          </a:prstGeom>
        </p:spPr>
        <p:txBody>
          <a:bodyPr anchor="ctr"/>
          <a:lstStyle/>
          <a:p>
            <a:pPr marL="203454" indent="-203454" defTabSz="813816">
              <a:spcBef>
                <a:spcPts val="800"/>
              </a:spcBef>
              <a:defRPr sz="2492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Внедряване на процеси и политики;</a:t>
            </a:r>
          </a:p>
          <a:p>
            <a:pPr marL="203454" indent="-203454" defTabSz="813816">
              <a:spcBef>
                <a:spcPts val="800"/>
              </a:spcBef>
              <a:defRPr sz="2492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Обучение на служителите съгласно политиките;</a:t>
            </a:r>
          </a:p>
          <a:p>
            <a:pPr marL="203454" indent="-203454" defTabSz="813816">
              <a:spcBef>
                <a:spcPts val="800"/>
              </a:spcBef>
              <a:defRPr sz="2492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Проверка от ISO лице поне на тримесечие;</a:t>
            </a:r>
          </a:p>
          <a:p>
            <a:pPr marL="203454" indent="-203454" defTabSz="813816">
              <a:spcBef>
                <a:spcPts val="800"/>
              </a:spcBef>
              <a:defRPr sz="2492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По-малко достъп води до повече ефективност;</a:t>
            </a:r>
          </a:p>
        </p:txBody>
      </p:sp>
      <p:sp>
        <p:nvSpPr>
          <p:cNvPr id="205" name="Text"/>
          <p:cNvSpPr txBox="1"/>
          <p:nvPr/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200">
                <a:solidFill>
                  <a:srgbClr val="888888"/>
                </a:solidFill>
              </a:defRPr>
            </a:pPr>
            <a:fld id="{86CB4B4D-7CA3-9044-876B-883B54F8677D}" type="slidenum">
              <a:t>16</a:t>
            </a:fld>
            <a:r>
              <a:t>￼</a:t>
            </a:r>
          </a:p>
        </p:txBody>
      </p:sp>
      <p:pic>
        <p:nvPicPr>
          <p:cNvPr id="206" name="cybersecurity-regulations50-crop-600x338.jpg" descr="cybersecurity-regulations50-crop-600x338.jpg"/>
          <p:cNvPicPr>
            <a:picLocks noChangeAspect="1"/>
          </p:cNvPicPr>
          <p:nvPr/>
        </p:nvPicPr>
        <p:blipFill>
          <a:blip r:embed="rId3">
            <a:extLst/>
          </a:blip>
          <a:srcRect l="6525" r="2407"/>
          <a:stretch>
            <a:fillRect/>
          </a:stretch>
        </p:blipFill>
        <p:spPr>
          <a:xfrm>
            <a:off x="6237470" y="2334587"/>
            <a:ext cx="5058595" cy="3129221"/>
          </a:xfrm>
          <a:prstGeom prst="rect">
            <a:avLst/>
          </a:prstGeom>
          <a:ln w="12700">
            <a:miter lim="400000"/>
          </a:ln>
          <a:effectLst>
            <a:outerShdw blurRad="254000" dist="127000" dir="3745142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2" build="p" bldLvl="5" animBg="1" advAuto="0"/>
      <p:bldP spid="206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0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Мониторинг и Одитиране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t>Мониторинг и Одитиране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1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Мониторинг и Оди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/>
          </a:lstStyle>
          <a:p>
            <a:r>
              <a:t>Мониторинг и Одит</a:t>
            </a:r>
          </a:p>
        </p:txBody>
      </p:sp>
      <p:sp>
        <p:nvSpPr>
          <p:cNvPr id="215" name="Контекстуален монитор…"/>
          <p:cNvSpPr txBox="1">
            <a:spLocks noGrp="1"/>
          </p:cNvSpPr>
          <p:nvPr>
            <p:ph type="body" sz="half" idx="1"/>
          </p:nvPr>
        </p:nvSpPr>
        <p:spPr>
          <a:xfrm>
            <a:off x="751840" y="1489193"/>
            <a:ext cx="5516861" cy="4303892"/>
          </a:xfrm>
          <a:prstGeom prst="rect">
            <a:avLst/>
          </a:prstGeom>
        </p:spPr>
        <p:txBody>
          <a:bodyPr anchor="ctr"/>
          <a:lstStyle/>
          <a:p>
            <a:pPr marL="194310" indent="-194310" defTabSz="777240">
              <a:spcBef>
                <a:spcPts val="800"/>
              </a:spcBef>
              <a:defRPr sz="238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Контекстуален монитор</a:t>
            </a:r>
          </a:p>
          <a:p>
            <a:pPr marL="582930" lvl="1" indent="-194310" defTabSz="777240">
              <a:spcBef>
                <a:spcPts val="800"/>
              </a:spcBef>
              <a:buChar char="✴"/>
              <a:defRPr sz="187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идентичности;</a:t>
            </a:r>
          </a:p>
          <a:p>
            <a:pPr marL="582930" lvl="1" indent="-194310" defTabSz="777240">
              <a:spcBef>
                <a:spcPts val="800"/>
              </a:spcBef>
              <a:buChar char="✴"/>
              <a:defRPr sz="187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роли;</a:t>
            </a:r>
          </a:p>
          <a:p>
            <a:pPr marL="582930" lvl="1" indent="-194310" defTabSz="777240">
              <a:spcBef>
                <a:spcPts val="800"/>
              </a:spcBef>
              <a:buChar char="✴"/>
              <a:defRPr sz="187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данни;</a:t>
            </a:r>
          </a:p>
          <a:p>
            <a:pPr marL="194310" indent="-194310" defTabSz="777240">
              <a:spcBef>
                <a:spcPts val="800"/>
              </a:spcBef>
              <a:defRPr sz="238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Потребителски профили и времеви марки в момента на извършване на дейност</a:t>
            </a:r>
          </a:p>
          <a:p>
            <a:pPr marL="194310" indent="-194310" defTabSz="777240">
              <a:spcBef>
                <a:spcPts val="800"/>
              </a:spcBef>
              <a:defRPr sz="238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Неумело боравене</a:t>
            </a:r>
          </a:p>
          <a:p>
            <a:pPr marL="194310" indent="-194310" defTabSz="777240">
              <a:spcBef>
                <a:spcPts val="800"/>
              </a:spcBef>
              <a:defRPr sz="238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Собственост на данните</a:t>
            </a:r>
          </a:p>
          <a:p>
            <a:pPr marL="194310" indent="-194310" defTabSz="777240">
              <a:spcBef>
                <a:spcPts val="800"/>
              </a:spcBef>
              <a:defRPr sz="238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Детайлни отчети</a:t>
            </a:r>
          </a:p>
          <a:p>
            <a:pPr marL="194310" indent="-194310" defTabSz="777240">
              <a:spcBef>
                <a:spcPts val="800"/>
              </a:spcBef>
              <a:defRPr sz="238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Регистри</a:t>
            </a:r>
          </a:p>
        </p:txBody>
      </p:sp>
      <p:sp>
        <p:nvSpPr>
          <p:cNvPr id="216" name="Text"/>
          <p:cNvSpPr txBox="1"/>
          <p:nvPr/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200">
                <a:solidFill>
                  <a:srgbClr val="888888"/>
                </a:solidFill>
              </a:defRPr>
            </a:pPr>
            <a:fld id="{86CB4B4D-7CA3-9044-876B-883B54F8677D}" type="slidenum">
              <a:t>18</a:t>
            </a:fld>
            <a:r>
              <a:t>￼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3111" r="21035"/>
          <a:stretch>
            <a:fillRect/>
          </a:stretch>
        </p:blipFill>
        <p:spPr>
          <a:xfrm>
            <a:off x="6349611" y="2136348"/>
            <a:ext cx="5004983" cy="3525838"/>
          </a:xfrm>
          <a:prstGeom prst="rect">
            <a:avLst/>
          </a:prstGeom>
          <a:ln w="12700">
            <a:miter lim="400000"/>
          </a:ln>
          <a:effectLst>
            <a:outerShdw blurRad="254000" dist="127000" dir="3432542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2" build="p" bldLvl="5" animBg="1" advAuto="0"/>
      <p:bldP spid="217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2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Облачни решения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t>Облачни решения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вата…"/>
          <p:cNvSpPr txBox="1">
            <a:spLocks noGrp="1"/>
          </p:cNvSpPr>
          <p:nvPr>
            <p:ph type="ctrTitle"/>
          </p:nvPr>
        </p:nvSpPr>
        <p:spPr>
          <a:xfrm>
            <a:off x="917341" y="2513998"/>
            <a:ext cx="10357318" cy="1830004"/>
          </a:xfrm>
          <a:prstGeom prst="rect">
            <a:avLst/>
          </a:prstGeom>
        </p:spPr>
        <p:txBody>
          <a:bodyPr/>
          <a:lstStyle/>
          <a:p>
            <a:r>
              <a:t> Новата </a:t>
            </a:r>
          </a:p>
          <a:p>
            <a:r>
              <a:t>“Трудова медицина”</a:t>
            </a:r>
          </a:p>
        </p:txBody>
      </p:sp>
      <p:pic>
        <p:nvPicPr>
          <p:cNvPr id="11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656" y="549142"/>
            <a:ext cx="2462204" cy="970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2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Обществени клауд решения"/>
          <p:cNvSpPr txBox="1">
            <a:spLocks noGrp="1"/>
          </p:cNvSpPr>
          <p:nvPr>
            <p:ph type="title"/>
          </p:nvPr>
        </p:nvSpPr>
        <p:spPr>
          <a:xfrm>
            <a:off x="1603502" y="16236"/>
            <a:ext cx="10515601" cy="1325564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Обществени клауд решения</a:t>
            </a:r>
          </a:p>
        </p:txBody>
      </p:sp>
      <p:sp>
        <p:nvSpPr>
          <p:cNvPr id="226" name="контрол над достъпа на информацията;…"/>
          <p:cNvSpPr txBox="1">
            <a:spLocks noGrp="1"/>
          </p:cNvSpPr>
          <p:nvPr>
            <p:ph type="body" sz="half" idx="1"/>
          </p:nvPr>
        </p:nvSpPr>
        <p:spPr>
          <a:xfrm>
            <a:off x="335425" y="1277054"/>
            <a:ext cx="6286516" cy="4303892"/>
          </a:xfrm>
          <a:prstGeom prst="rect">
            <a:avLst/>
          </a:prstGeom>
        </p:spPr>
        <p:txBody>
          <a:bodyPr anchor="ctr"/>
          <a:lstStyle/>
          <a:p>
            <a:pPr>
              <a:defRPr sz="27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контрол над достъпа на информацията;</a:t>
            </a:r>
          </a:p>
          <a:p>
            <a:pPr>
              <a:defRPr sz="27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видимост върху дейностите върху данните;</a:t>
            </a:r>
          </a:p>
          <a:p>
            <a:pPr>
              <a:defRPr sz="27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подсигурена връзка</a:t>
            </a:r>
          </a:p>
          <a:p>
            <a:pPr>
              <a:defRPr sz="27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свързаност между различните приложения</a:t>
            </a:r>
          </a:p>
        </p:txBody>
      </p:sp>
      <p:sp>
        <p:nvSpPr>
          <p:cNvPr id="227" name="Text"/>
          <p:cNvSpPr txBox="1"/>
          <p:nvPr/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200">
                <a:solidFill>
                  <a:srgbClr val="888888"/>
                </a:solidFill>
              </a:defRPr>
            </a:pPr>
            <a:fld id="{86CB4B4D-7CA3-9044-876B-883B54F8677D}" type="slidenum">
              <a:t>20</a:t>
            </a:fld>
            <a:r>
              <a:t>￼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7364" y="1873299"/>
            <a:ext cx="4709026" cy="3535681"/>
          </a:xfrm>
          <a:prstGeom prst="rect">
            <a:avLst/>
          </a:prstGeom>
          <a:ln w="12700">
            <a:miter lim="400000"/>
          </a:ln>
          <a:effectLst>
            <a:outerShdw blurRad="254000" dist="127000" dir="3781155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2" build="p" bldLvl="5" animBg="1" advAuto="0"/>
      <p:bldP spid="228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23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Частни клауд инфраструктури"/>
          <p:cNvSpPr txBox="1">
            <a:spLocks noGrp="1"/>
          </p:cNvSpPr>
          <p:nvPr>
            <p:ph type="title"/>
          </p:nvPr>
        </p:nvSpPr>
        <p:spPr>
          <a:xfrm>
            <a:off x="1671790" y="-6272"/>
            <a:ext cx="10515601" cy="1325564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Частни клауд инфраструктури</a:t>
            </a:r>
          </a:p>
        </p:txBody>
      </p:sp>
      <p:sp>
        <p:nvSpPr>
          <p:cNvPr id="233" name="Text"/>
          <p:cNvSpPr txBox="1"/>
          <p:nvPr/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200">
                <a:solidFill>
                  <a:srgbClr val="888888"/>
                </a:solidFill>
              </a:defRPr>
            </a:pPr>
            <a:fld id="{86CB4B4D-7CA3-9044-876B-883B54F8677D}" type="slidenum">
              <a:t>21</a:t>
            </a:fld>
            <a:r>
              <a:t>￼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7196" y="5407102"/>
            <a:ext cx="2692401" cy="58420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13750" y="5421278"/>
            <a:ext cx="2730204" cy="555850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36" name="Малки инфраструктури…"/>
          <p:cNvSpPr txBox="1">
            <a:spLocks noGrp="1"/>
          </p:cNvSpPr>
          <p:nvPr>
            <p:ph type="body" sz="half" idx="1"/>
          </p:nvPr>
        </p:nvSpPr>
        <p:spPr>
          <a:xfrm>
            <a:off x="-40434" y="1489193"/>
            <a:ext cx="5943651" cy="4448751"/>
          </a:xfrm>
          <a:prstGeom prst="rect">
            <a:avLst/>
          </a:prstGeom>
        </p:spPr>
        <p:txBody>
          <a:bodyPr anchor="ctr"/>
          <a:lstStyle/>
          <a:p>
            <a:pPr marL="0" indent="0" algn="ctr" defTabSz="896111">
              <a:spcBef>
                <a:spcPts val="900"/>
              </a:spcBef>
              <a:buSzTx/>
              <a:buFontTx/>
              <a:buNone/>
              <a:defRPr sz="274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Малки инфраструктури</a:t>
            </a:r>
          </a:p>
          <a:p>
            <a:pPr marL="0" indent="0" defTabSz="896111">
              <a:spcBef>
                <a:spcPts val="900"/>
              </a:spcBef>
              <a:buSzTx/>
              <a:buFontTx/>
              <a:buNone/>
              <a:defRPr sz="2744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672084" lvl="1" indent="-224027" defTabSz="896111">
              <a:spcBef>
                <a:spcPts val="900"/>
              </a:spcBef>
              <a:defRPr sz="225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управление на файлове</a:t>
            </a:r>
          </a:p>
          <a:p>
            <a:pPr marL="672084" lvl="1" indent="-224027" defTabSz="896111">
              <a:spcBef>
                <a:spcPts val="900"/>
              </a:spcBef>
              <a:defRPr sz="225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мейл / календар /  чат / виртуална стая</a:t>
            </a:r>
          </a:p>
          <a:p>
            <a:pPr marL="672084" lvl="1" indent="-224027" defTabSz="896111">
              <a:spcBef>
                <a:spcPts val="900"/>
              </a:spcBef>
              <a:defRPr sz="225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офис пакет със съвместна редакция</a:t>
            </a:r>
          </a:p>
          <a:p>
            <a:pPr marL="672084" lvl="1" indent="-224027" defTabSz="896111">
              <a:spcBef>
                <a:spcPts val="900"/>
              </a:spcBef>
              <a:defRPr sz="225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управление на задачите</a:t>
            </a:r>
          </a:p>
          <a:p>
            <a:pPr marL="672084" lvl="1" indent="-224027" defTabSz="896111">
              <a:spcBef>
                <a:spcPts val="900"/>
              </a:spcBef>
              <a:defRPr sz="225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управление на финанси и договори</a:t>
            </a:r>
          </a:p>
          <a:p>
            <a:pPr marL="672084" lvl="1" indent="-224027" defTabSz="896111">
              <a:spcBef>
                <a:spcPts val="900"/>
              </a:spcBef>
              <a:defRPr sz="225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управление на пароли</a:t>
            </a:r>
          </a:p>
          <a:p>
            <a:pPr marL="672084" lvl="1" indent="-224027" defTabSz="896111">
              <a:spcBef>
                <a:spcPts val="900"/>
              </a:spcBef>
              <a:defRPr sz="225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CRM</a:t>
            </a:r>
          </a:p>
          <a:p>
            <a:pPr marL="672084" lvl="1" indent="-224027" defTabSz="896111">
              <a:spcBef>
                <a:spcPts val="900"/>
              </a:spcBef>
              <a:defRPr sz="2254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VPN</a:t>
            </a:r>
          </a:p>
        </p:txBody>
      </p:sp>
      <p:sp>
        <p:nvSpPr>
          <p:cNvPr id="237" name="Големи инфраструктури…"/>
          <p:cNvSpPr txBox="1"/>
          <p:nvPr/>
        </p:nvSpPr>
        <p:spPr>
          <a:xfrm>
            <a:off x="6121308" y="1489193"/>
            <a:ext cx="5679862" cy="371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Големи инфраструктури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3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Data Governance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3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Identity Access Management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3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Vulnerability Control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3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Threat management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3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Security workflow management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3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Compliance auditing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3" animBg="1" advAuto="0"/>
      <p:bldP spid="235" grpId="4" animBg="1" advAuto="0"/>
      <p:bldP spid="236" grpId="1" animBg="1" advAuto="0"/>
      <p:bldP spid="237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4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Финансовите измерения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t>Финансовите измерения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4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Решенията варира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/>
          </a:lstStyle>
          <a:p>
            <a:r>
              <a:t>Решенията варират</a:t>
            </a:r>
          </a:p>
        </p:txBody>
      </p:sp>
      <p:sp>
        <p:nvSpPr>
          <p:cNvPr id="246" name="Малък бизнес…"/>
          <p:cNvSpPr txBox="1">
            <a:spLocks noGrp="1"/>
          </p:cNvSpPr>
          <p:nvPr>
            <p:ph type="body" sz="half" idx="1"/>
          </p:nvPr>
        </p:nvSpPr>
        <p:spPr>
          <a:xfrm>
            <a:off x="1525652" y="2334656"/>
            <a:ext cx="5933769" cy="3129222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Малък бизнес</a:t>
            </a:r>
            <a:endParaRPr sz="2000"/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Среден бизнес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Електронен бизнес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Едър бизнес</a:t>
            </a:r>
          </a:p>
        </p:txBody>
      </p:sp>
      <p:sp>
        <p:nvSpPr>
          <p:cNvPr id="247" name="Text"/>
          <p:cNvSpPr txBox="1"/>
          <p:nvPr/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200">
                <a:solidFill>
                  <a:srgbClr val="888888"/>
                </a:solidFill>
              </a:defRPr>
            </a:pPr>
            <a:fld id="{86CB4B4D-7CA3-9044-876B-883B54F8677D}" type="slidenum">
              <a:t>23</a:t>
            </a:fld>
            <a:r>
              <a:t>￼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8489" y="2138431"/>
            <a:ext cx="4695563" cy="3521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2" build="p" bldLvl="5" animBg="1" advAuto="0"/>
      <p:bldP spid="248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25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Благодаря за вниманието!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dirty="0"/>
              <a:t>Благодаря за вниманието!</a:t>
            </a:r>
          </a:p>
        </p:txBody>
      </p:sp>
      <p:sp>
        <p:nvSpPr>
          <p:cNvPr id="253" name="Въпроси"/>
          <p:cNvSpPr txBox="1"/>
          <p:nvPr/>
        </p:nvSpPr>
        <p:spPr>
          <a:xfrm>
            <a:off x="7930255" y="39343"/>
            <a:ext cx="35748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Въпроси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56" name="Контакти"/>
          <p:cNvSpPr txBox="1"/>
          <p:nvPr/>
        </p:nvSpPr>
        <p:spPr>
          <a:xfrm>
            <a:off x="7906985" y="371620"/>
            <a:ext cx="3574801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Контакти</a:t>
            </a:r>
          </a:p>
        </p:txBody>
      </p:sp>
      <p:pic>
        <p:nvPicPr>
          <p:cNvPr id="25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656" y="549142"/>
            <a:ext cx="2462204" cy="97051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CustomShape 3"/>
          <p:cNvSpPr txBox="1"/>
          <p:nvPr/>
        </p:nvSpPr>
        <p:spPr>
          <a:xfrm>
            <a:off x="912847" y="5242206"/>
            <a:ext cx="3182668" cy="558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>
            <a:lvl1pPr algn="ctr">
              <a:defRPr sz="30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Sofia / BULGARIA</a:t>
            </a:r>
          </a:p>
        </p:txBody>
      </p:sp>
      <p:sp>
        <p:nvSpPr>
          <p:cNvPr id="259" name="CustomShape 4"/>
          <p:cNvSpPr txBox="1"/>
          <p:nvPr/>
        </p:nvSpPr>
        <p:spPr>
          <a:xfrm>
            <a:off x="6838712" y="2064826"/>
            <a:ext cx="4881166" cy="3149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>
              <a:defRPr sz="25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5000"/>
          </a:p>
          <a:p>
            <a:pPr>
              <a:defRPr sz="25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+359 885 809 760</a:t>
            </a:r>
            <a:endParaRPr sz="5000"/>
          </a:p>
          <a:p>
            <a:pPr>
              <a:defRPr sz="25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</a:t>
            </a:r>
            <a:endParaRPr sz="5000"/>
          </a:p>
          <a:p>
            <a:pPr>
              <a:defRPr sz="25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office@inteleksys.eu</a:t>
            </a:r>
            <a:endParaRPr sz="5000"/>
          </a:p>
          <a:p>
            <a:pPr>
              <a:defRPr sz="25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</a:t>
            </a:r>
            <a:endParaRPr sz="5000"/>
          </a:p>
          <a:p>
            <a:pPr>
              <a:defRPr sz="25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Office 16, 8B Yordan Yosifov str.,</a:t>
            </a:r>
            <a:endParaRPr sz="5000"/>
          </a:p>
          <a:p>
            <a:pPr>
              <a:defRPr sz="25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1700 Sofia, Bulgaria</a:t>
            </a:r>
          </a:p>
        </p:txBody>
      </p:sp>
      <p:sp>
        <p:nvSpPr>
          <p:cNvPr id="260" name="CustomShape 5"/>
          <p:cNvSpPr txBox="1"/>
          <p:nvPr/>
        </p:nvSpPr>
        <p:spPr>
          <a:xfrm>
            <a:off x="5300091" y="1924626"/>
            <a:ext cx="1312977" cy="2997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10000"/>
              </a:lnSpc>
              <a:defRPr sz="2500" b="1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5000"/>
          </a:p>
          <a:p>
            <a:pPr>
              <a:lnSpc>
                <a:spcPct val="110000"/>
              </a:lnSpc>
              <a:defRPr sz="2500" b="1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office:</a:t>
            </a:r>
            <a:endParaRPr sz="5000"/>
          </a:p>
          <a:p>
            <a:pPr>
              <a:lnSpc>
                <a:spcPct val="110000"/>
              </a:lnSpc>
              <a:defRPr sz="25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</a:t>
            </a:r>
            <a:endParaRPr sz="5000"/>
          </a:p>
          <a:p>
            <a:pPr>
              <a:lnSpc>
                <a:spcPct val="110000"/>
              </a:lnSpc>
              <a:defRPr sz="2500" b="1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e-mail:</a:t>
            </a:r>
            <a:endParaRPr sz="5000"/>
          </a:p>
          <a:p>
            <a:pPr>
              <a:lnSpc>
                <a:spcPct val="110000"/>
              </a:lnSpc>
              <a:defRPr sz="2500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</a:t>
            </a:r>
            <a:endParaRPr sz="5000"/>
          </a:p>
          <a:p>
            <a:pPr>
              <a:lnSpc>
                <a:spcPct val="110000"/>
              </a:lnSpc>
              <a:defRPr sz="2500" b="1" spc="-1"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adress:</a:t>
            </a:r>
          </a:p>
        </p:txBody>
      </p:sp>
      <p:pic>
        <p:nvPicPr>
          <p:cNvPr id="261" name="Screen Shot 2016-07-14 at 17.54.31.png" descr="Screen Shot 2016-07-14 at 17.54.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1429" y="2155349"/>
            <a:ext cx="3045504" cy="2826543"/>
          </a:xfrm>
          <a:prstGeom prst="rect">
            <a:avLst/>
          </a:prstGeom>
          <a:ln w="12700">
            <a:miter lim="400000"/>
          </a:ln>
          <a:effectLst>
            <a:outerShdw blurRad="254000" dist="127000" dir="7347542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22" presetClass="entr" presetSubtype="1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2" animBg="1" advAuto="0"/>
      <p:bldP spid="259" grpId="4" animBg="1" advAuto="0"/>
      <p:bldP spid="260" grpId="3" animBg="1" advAuto="0"/>
      <p:bldP spid="26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Съдържание"/>
          <p:cNvSpPr txBox="1">
            <a:spLocks noGrp="1"/>
          </p:cNvSpPr>
          <p:nvPr>
            <p:ph type="title"/>
          </p:nvPr>
        </p:nvSpPr>
        <p:spPr>
          <a:xfrm>
            <a:off x="838200" y="353790"/>
            <a:ext cx="10515600" cy="825440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Съдържание</a:t>
            </a:r>
          </a:p>
        </p:txBody>
      </p:sp>
      <p:sp>
        <p:nvSpPr>
          <p:cNvPr id="120" name="Нуждата от:…"/>
          <p:cNvSpPr txBox="1">
            <a:spLocks noGrp="1"/>
          </p:cNvSpPr>
          <p:nvPr>
            <p:ph type="body" sz="quarter" idx="1"/>
          </p:nvPr>
        </p:nvSpPr>
        <p:spPr>
          <a:xfrm>
            <a:off x="738740" y="1989958"/>
            <a:ext cx="5145505" cy="3182939"/>
          </a:xfrm>
          <a:prstGeom prst="rect">
            <a:avLst/>
          </a:prstGeom>
        </p:spPr>
        <p:txBody>
          <a:bodyPr/>
          <a:lstStyle/>
          <a:p>
            <a:pPr marL="0" indent="0" defTabSz="795527">
              <a:spcBef>
                <a:spcPts val="800"/>
              </a:spcBef>
              <a:buSzTx/>
              <a:buFontTx/>
              <a:buNone/>
              <a:defRPr sz="243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Нуждата от: </a:t>
            </a:r>
          </a:p>
          <a:p>
            <a:pPr marL="0" indent="0" defTabSz="795527">
              <a:spcBef>
                <a:spcPts val="800"/>
              </a:spcBef>
              <a:buSzTx/>
              <a:buFontTx/>
              <a:buNone/>
              <a:defRPr sz="2436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198881" indent="-198881" defTabSz="795527">
              <a:spcBef>
                <a:spcPts val="800"/>
              </a:spcBef>
              <a:defRPr sz="243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подготовка на организациите</a:t>
            </a:r>
          </a:p>
          <a:p>
            <a:pPr marL="198881" indent="-198881" defTabSz="795527">
              <a:spcBef>
                <a:spcPts val="800"/>
              </a:spcBef>
              <a:defRPr sz="243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подготовка на служители</a:t>
            </a:r>
          </a:p>
          <a:p>
            <a:pPr marL="198881" indent="-198881" defTabSz="795527">
              <a:spcBef>
                <a:spcPts val="800"/>
              </a:spcBef>
              <a:defRPr sz="243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одитиране на информацията</a:t>
            </a:r>
          </a:p>
          <a:p>
            <a:pPr marL="198881" indent="-198881" defTabSz="795527">
              <a:spcBef>
                <a:spcPts val="800"/>
              </a:spcBef>
              <a:defRPr sz="243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облачни решения</a:t>
            </a:r>
          </a:p>
          <a:p>
            <a:pPr marL="198881" indent="-198881" defTabSz="795527">
              <a:spcBef>
                <a:spcPts val="800"/>
              </a:spcBef>
              <a:defRPr sz="2436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ценовите измерения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22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6884" y="2052068"/>
            <a:ext cx="5145506" cy="3058718"/>
          </a:xfrm>
          <a:prstGeom prst="rect">
            <a:avLst/>
          </a:prstGeom>
          <a:ln w="12700">
            <a:miter lim="400000"/>
          </a:ln>
          <a:effectLst>
            <a:outerShdw blurRad="254000" dist="127000" dir="3833483" rotWithShape="0">
              <a:srgbClr val="000000">
                <a:alpha val="70000"/>
              </a:srgbClr>
            </a:outerShdw>
          </a:effectLst>
        </p:spPr>
      </p:pic>
      <p:pic>
        <p:nvPicPr>
          <p:cNvPr id="123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2" uiExpand="1" build="p" bldLvl="5" animBg="1" advAuto="0"/>
      <p:bldP spid="12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26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Практическа подготовка…"/>
          <p:cNvSpPr txBox="1">
            <a:spLocks noGrp="1"/>
          </p:cNvSpPr>
          <p:nvPr>
            <p:ph type="title"/>
          </p:nvPr>
        </p:nvSpPr>
        <p:spPr>
          <a:xfrm>
            <a:off x="838200" y="2002631"/>
            <a:ext cx="10515600" cy="2852738"/>
          </a:xfrm>
          <a:prstGeom prst="rect">
            <a:avLst/>
          </a:prstGeom>
        </p:spPr>
        <p:txBody>
          <a:bodyPr/>
          <a:lstStyle/>
          <a:p>
            <a:pPr algn="ctr">
              <a:defRPr sz="6000"/>
            </a:pPr>
            <a:r>
              <a:rPr dirty="0"/>
              <a:t>Практическа подготовка </a:t>
            </a:r>
          </a:p>
          <a:p>
            <a:pPr algn="ctr">
              <a:defRPr sz="6000"/>
            </a:pPr>
            <a:r>
              <a:rPr dirty="0"/>
              <a:t>на организацията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3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Подготовка на организациите"/>
          <p:cNvSpPr txBox="1">
            <a:spLocks noGrp="1"/>
          </p:cNvSpPr>
          <p:nvPr>
            <p:ph type="title"/>
          </p:nvPr>
        </p:nvSpPr>
        <p:spPr>
          <a:xfrm>
            <a:off x="1035460" y="77869"/>
            <a:ext cx="10515601" cy="1147034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Подготовка на организациите</a:t>
            </a:r>
          </a:p>
        </p:txBody>
      </p:sp>
      <p:sp>
        <p:nvSpPr>
          <p:cNvPr id="132" name="Малък и среден бизнес…"/>
          <p:cNvSpPr txBox="1">
            <a:spLocks noGrp="1"/>
          </p:cNvSpPr>
          <p:nvPr>
            <p:ph type="body" sz="quarter" idx="1"/>
          </p:nvPr>
        </p:nvSpPr>
        <p:spPr>
          <a:xfrm>
            <a:off x="792904" y="2485164"/>
            <a:ext cx="4940549" cy="266136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Малък и среден бизнес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Едър бизнес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Електронен бизнес</a:t>
            </a:r>
          </a:p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Разработчици на решения</a:t>
            </a:r>
          </a:p>
        </p:txBody>
      </p:sp>
      <p:pic>
        <p:nvPicPr>
          <p:cNvPr id="133" name="How-Distributors-and-Manufacturers-Can-Focus-On-Business-Growth-Not-On-Managing-IT.png" descr="How-Distributors-and-Manufacturers-Can-Focus-On-Business-Growth-Not-On-Managing-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1518" y="2485164"/>
            <a:ext cx="5607391" cy="2661360"/>
          </a:xfrm>
          <a:prstGeom prst="rect">
            <a:avLst/>
          </a:prstGeom>
          <a:ln w="12700">
            <a:miter lim="400000"/>
          </a:ln>
          <a:effectLst>
            <a:outerShdw blurRad="254000" dist="127000" dir="3050480" rotWithShape="0">
              <a:srgbClr val="000000">
                <a:alpha val="70000"/>
              </a:srgbClr>
            </a:outerShdw>
          </a:effectLst>
        </p:spPr>
      </p:pic>
      <p:sp>
        <p:nvSpPr>
          <p:cNvPr id="134" name="Text"/>
          <p:cNvSpPr txBox="1"/>
          <p:nvPr/>
        </p:nvSpPr>
        <p:spPr>
          <a:xfrm>
            <a:off x="11169739" y="6404292"/>
            <a:ext cx="18406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200">
                <a:solidFill>
                  <a:srgbClr val="888888"/>
                </a:solidFill>
              </a:defRPr>
            </a:pPr>
            <a:fld id="{86CB4B4D-7CA3-9044-876B-883B54F8677D}" type="slidenum">
              <a:t>5</a:t>
            </a:fld>
            <a:r>
              <a:t>￼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2" build="p" bldLvl="5" animBg="1" advAuto="0"/>
      <p:bldP spid="13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3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Размерът няма значение"/>
          <p:cNvSpPr txBox="1">
            <a:spLocks noGrp="1"/>
          </p:cNvSpPr>
          <p:nvPr>
            <p:ph type="title"/>
          </p:nvPr>
        </p:nvSpPr>
        <p:spPr>
          <a:xfrm>
            <a:off x="838200" y="446"/>
            <a:ext cx="10515600" cy="1029842"/>
          </a:xfrm>
          <a:prstGeom prst="rect">
            <a:avLst/>
          </a:prstGeom>
        </p:spPr>
        <p:txBody>
          <a:bodyPr anchor="ctr"/>
          <a:lstStyle>
            <a:lvl1pPr algn="r">
              <a:defRPr sz="4400"/>
            </a:lvl1pPr>
          </a:lstStyle>
          <a:p>
            <a:r>
              <a:t>Размерът няма значение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099" y="936532"/>
            <a:ext cx="12025802" cy="4984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4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Размерът няма значение"/>
          <p:cNvSpPr txBox="1">
            <a:spLocks noGrp="1"/>
          </p:cNvSpPr>
          <p:nvPr>
            <p:ph type="title"/>
          </p:nvPr>
        </p:nvSpPr>
        <p:spPr>
          <a:xfrm>
            <a:off x="1422976" y="42144"/>
            <a:ext cx="10515601" cy="1029842"/>
          </a:xfrm>
          <a:prstGeom prst="rect">
            <a:avLst/>
          </a:prstGeom>
        </p:spPr>
        <p:txBody>
          <a:bodyPr anchor="ctr"/>
          <a:lstStyle>
            <a:lvl1pPr algn="r">
              <a:defRPr sz="4400"/>
            </a:lvl1pPr>
          </a:lstStyle>
          <a:p>
            <a:r>
              <a:t>Размерът няма значение</a:t>
            </a:r>
          </a:p>
        </p:txBody>
      </p:sp>
      <p:sp>
        <p:nvSpPr>
          <p:cNvPr id="144" name="Гаранция за волеизявата и правата на субекта:…"/>
          <p:cNvSpPr txBox="1">
            <a:spLocks noGrp="1"/>
          </p:cNvSpPr>
          <p:nvPr>
            <p:ph type="body" sz="half" idx="1"/>
          </p:nvPr>
        </p:nvSpPr>
        <p:spPr>
          <a:xfrm>
            <a:off x="171948" y="1367541"/>
            <a:ext cx="6335263" cy="4444750"/>
          </a:xfrm>
          <a:prstGeom prst="rect">
            <a:avLst/>
          </a:prstGeom>
        </p:spPr>
        <p:txBody>
          <a:bodyPr/>
          <a:lstStyle/>
          <a:p>
            <a:pPr defTabSz="667512">
              <a:spcBef>
                <a:spcPts val="700"/>
              </a:spcBef>
              <a:defRPr sz="2117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Гаранция за волеизявата и правата на субекта:</a:t>
            </a:r>
          </a:p>
          <a:p>
            <a:pPr defTabSz="667512">
              <a:spcBef>
                <a:spcPts val="700"/>
              </a:spcBef>
              <a:defRPr sz="204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166878" indent="-166878" defTabSz="667512">
              <a:spcBef>
                <a:spcPts val="700"/>
              </a:spcBef>
              <a:buSzPct val="100000"/>
              <a:buFont typeface="Arial"/>
              <a:buChar char="•"/>
              <a:defRPr sz="204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Съгласие за обработка</a:t>
            </a:r>
          </a:p>
          <a:p>
            <a:pPr marL="166878" indent="-166878" defTabSz="667512">
              <a:spcBef>
                <a:spcPts val="700"/>
              </a:spcBef>
              <a:buSzPct val="100000"/>
              <a:buFont typeface="Arial"/>
              <a:buChar char="•"/>
              <a:defRPr sz="204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Право на корекция</a:t>
            </a:r>
          </a:p>
          <a:p>
            <a:pPr marL="166878" indent="-166878" defTabSz="667512">
              <a:spcBef>
                <a:spcPts val="700"/>
              </a:spcBef>
              <a:buSzPct val="100000"/>
              <a:buFont typeface="Arial"/>
              <a:buChar char="•"/>
              <a:defRPr sz="204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Правото да бъдеш забравен</a:t>
            </a:r>
          </a:p>
          <a:p>
            <a:pPr marL="166878" indent="-166878" defTabSz="667512">
              <a:spcBef>
                <a:spcPts val="700"/>
              </a:spcBef>
              <a:buSzPct val="100000"/>
              <a:buFont typeface="Arial"/>
              <a:buChar char="•"/>
              <a:defRPr sz="204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Ограничение на обработката</a:t>
            </a:r>
          </a:p>
          <a:p>
            <a:pPr marL="166878" indent="-166878" defTabSz="667512">
              <a:spcBef>
                <a:spcPts val="700"/>
              </a:spcBef>
              <a:buSzPct val="100000"/>
              <a:buFont typeface="Arial"/>
              <a:buChar char="•"/>
              <a:defRPr sz="204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Информираност</a:t>
            </a:r>
          </a:p>
          <a:p>
            <a:pPr marL="500634" lvl="1" indent="-166878" defTabSz="667512">
              <a:spcBef>
                <a:spcPts val="700"/>
              </a:spcBef>
              <a:buSzPct val="100000"/>
              <a:buFont typeface="Arial"/>
              <a:buChar char="✴"/>
              <a:defRPr sz="175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за промени</a:t>
            </a:r>
          </a:p>
          <a:p>
            <a:pPr marL="500634" lvl="1" indent="-166878" defTabSz="667512">
              <a:spcBef>
                <a:spcPts val="700"/>
              </a:spcBef>
              <a:buSzPct val="100000"/>
              <a:buFont typeface="Arial"/>
              <a:buChar char="✴"/>
              <a:defRPr sz="175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за компроментиране</a:t>
            </a:r>
          </a:p>
          <a:p>
            <a:pPr marL="500634" lvl="1" indent="-166878" defTabSz="667512">
              <a:spcBef>
                <a:spcPts val="700"/>
              </a:spcBef>
              <a:buSzPct val="100000"/>
              <a:buFont typeface="Arial"/>
              <a:buChar char="✴"/>
              <a:defRPr sz="175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обработка на данни</a:t>
            </a:r>
          </a:p>
          <a:p>
            <a:pPr marL="166878" indent="-166878" defTabSz="667512">
              <a:spcBef>
                <a:spcPts val="700"/>
              </a:spcBef>
              <a:buSzPct val="100000"/>
              <a:buFont typeface="Arial"/>
              <a:buChar char="•"/>
              <a:defRPr sz="204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Достъпност и пренос на данните.</a:t>
            </a:r>
          </a:p>
          <a:p>
            <a:pPr marL="166878" indent="-166878" defTabSz="667512">
              <a:spcBef>
                <a:spcPts val="700"/>
              </a:spcBef>
              <a:buSzPct val="100000"/>
              <a:buFont typeface="Arial"/>
              <a:buChar char="•"/>
              <a:defRPr sz="2044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Събиране на минимално нужното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14346" y="1367541"/>
            <a:ext cx="5805706" cy="4444750"/>
          </a:xfrm>
          <a:prstGeom prst="rect">
            <a:avLst/>
          </a:prstGeom>
          <a:ln w="12700">
            <a:miter lim="400000"/>
          </a:ln>
          <a:effectLst>
            <a:outerShdw blurRad="254000" dist="127000" dir="3567777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2" build="p" bldLvl="5" animBg="1" advAuto="0"/>
      <p:bldP spid="14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48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Технологични мерки"/>
          <p:cNvSpPr txBox="1">
            <a:spLocks noGrp="1"/>
          </p:cNvSpPr>
          <p:nvPr>
            <p:ph type="title"/>
          </p:nvPr>
        </p:nvSpPr>
        <p:spPr>
          <a:xfrm>
            <a:off x="838200" y="446"/>
            <a:ext cx="10515600" cy="1029842"/>
          </a:xfrm>
          <a:prstGeom prst="rect">
            <a:avLst/>
          </a:prstGeom>
        </p:spPr>
        <p:txBody>
          <a:bodyPr anchor="ctr"/>
          <a:lstStyle>
            <a:lvl1pPr algn="r">
              <a:defRPr sz="4400"/>
            </a:lvl1pPr>
          </a:lstStyle>
          <a:p>
            <a:r>
              <a:t>Технологични мерки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31" y="1587893"/>
            <a:ext cx="23622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1131" y="3560073"/>
            <a:ext cx="23622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01626" y="1494790"/>
            <a:ext cx="7835901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79476" y="2368880"/>
            <a:ext cx="6680201" cy="327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05801" y="3488823"/>
            <a:ext cx="3009901" cy="170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29619" y="3495173"/>
            <a:ext cx="3009901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51624" y="3921157"/>
            <a:ext cx="1892301" cy="121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" presetClass="entr" presetSubtype="16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  <p:bldP spid="151" grpId="2" animBg="1" advAuto="0"/>
      <p:bldP spid="152" grpId="3" animBg="1" advAuto="0"/>
      <p:bldP spid="153" grpId="4" animBg="1" advAuto="0"/>
      <p:bldP spid="154" grpId="5" animBg="1" advAuto="0"/>
      <p:bldP spid="155" grpId="6" animBg="1" advAuto="0"/>
      <p:bldP spid="156" grpId="7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9739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5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6107846"/>
            <a:ext cx="1260909" cy="49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Малък и Среден Бизнес"/>
          <p:cNvSpPr txBox="1">
            <a:spLocks noGrp="1"/>
          </p:cNvSpPr>
          <p:nvPr>
            <p:ph type="title"/>
          </p:nvPr>
        </p:nvSpPr>
        <p:spPr>
          <a:xfrm>
            <a:off x="838200" y="446"/>
            <a:ext cx="10515600" cy="1029842"/>
          </a:xfrm>
          <a:prstGeom prst="rect">
            <a:avLst/>
          </a:prstGeom>
        </p:spPr>
        <p:txBody>
          <a:bodyPr anchor="ctr"/>
          <a:lstStyle>
            <a:lvl1pPr algn="r">
              <a:defRPr sz="4400"/>
            </a:lvl1pPr>
          </a:lstStyle>
          <a:p>
            <a:r>
              <a:t>Малък и Среден Бизнес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1753" y="1932571"/>
            <a:ext cx="5549900" cy="3699933"/>
          </a:xfrm>
          <a:prstGeom prst="rect">
            <a:avLst/>
          </a:prstGeom>
          <a:ln w="12700">
            <a:miter lim="400000"/>
          </a:ln>
          <a:effectLst>
            <a:outerShdw blurRad="254000" dist="127000" dir="4257805" rotWithShape="0">
              <a:srgbClr val="000000">
                <a:alpha val="70000"/>
              </a:srgbClr>
            </a:outerShdw>
          </a:effectLst>
        </p:spPr>
      </p:pic>
      <p:sp>
        <p:nvSpPr>
          <p:cNvPr id="162" name="Оценка на информацията;…"/>
          <p:cNvSpPr txBox="1">
            <a:spLocks noGrp="1"/>
          </p:cNvSpPr>
          <p:nvPr>
            <p:ph type="body" sz="half" idx="1"/>
          </p:nvPr>
        </p:nvSpPr>
        <p:spPr>
          <a:xfrm>
            <a:off x="208339" y="1509945"/>
            <a:ext cx="6029169" cy="454518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85165" indent="-185165" defTabSz="740663">
              <a:spcBef>
                <a:spcPts val="800"/>
              </a:spcBef>
              <a:buSzPct val="100000"/>
              <a:buChar char="•"/>
              <a:defRPr sz="2268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Оценка на информацията;</a:t>
            </a:r>
          </a:p>
          <a:p>
            <a:pPr marL="185165" indent="-185165" defTabSz="740663">
              <a:spcBef>
                <a:spcPts val="800"/>
              </a:spcBef>
              <a:buSzPct val="100000"/>
              <a:buChar char="•"/>
              <a:defRPr sz="2268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Базова ИТ защита:</a:t>
            </a:r>
          </a:p>
          <a:p>
            <a:pPr marL="370331" lvl="1" indent="-185165" defTabSz="740663">
              <a:spcBef>
                <a:spcPts val="800"/>
              </a:spcBef>
              <a:buSzPct val="100000"/>
              <a:buChar char="✴"/>
              <a:defRPr sz="186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защита на комуникацията;</a:t>
            </a:r>
          </a:p>
          <a:p>
            <a:pPr marL="370331" lvl="1" indent="-185165" defTabSz="740663">
              <a:spcBef>
                <a:spcPts val="800"/>
              </a:spcBef>
              <a:buSzPct val="100000"/>
              <a:buChar char="✴"/>
              <a:defRPr sz="186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криптиране на информацията;</a:t>
            </a:r>
          </a:p>
          <a:p>
            <a:pPr marL="370331" lvl="1" indent="-185165" defTabSz="740663">
              <a:spcBef>
                <a:spcPts val="800"/>
              </a:spcBef>
              <a:buSzPct val="100000"/>
              <a:buChar char="✴"/>
              <a:defRPr sz="186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защита на устройствата и ОС;</a:t>
            </a:r>
          </a:p>
          <a:p>
            <a:pPr marL="185165" indent="-185165" defTabSz="740663">
              <a:spcBef>
                <a:spcPts val="800"/>
              </a:spcBef>
              <a:buSzPct val="100000"/>
              <a:buChar char="•"/>
              <a:defRPr sz="2268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“Червената Папка”:</a:t>
            </a:r>
          </a:p>
          <a:p>
            <a:pPr marL="370331" lvl="1" indent="-185165" defTabSz="740663">
              <a:spcBef>
                <a:spcPts val="800"/>
              </a:spcBef>
              <a:buSzPct val="100000"/>
              <a:buChar char="✴"/>
              <a:defRPr sz="186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Следване и ръчно прилагане на нови политики за сигурността;</a:t>
            </a:r>
          </a:p>
          <a:p>
            <a:pPr marL="370331" lvl="1" indent="-185165" defTabSz="740663">
              <a:spcBef>
                <a:spcPts val="800"/>
              </a:spcBef>
              <a:buSzPct val="100000"/>
              <a:buChar char="✴"/>
              <a:defRPr sz="186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Засилване на физическата сигурност;</a:t>
            </a:r>
          </a:p>
          <a:p>
            <a:pPr marL="370331" lvl="1" indent="-185165" defTabSz="740663">
              <a:spcBef>
                <a:spcPts val="800"/>
              </a:spcBef>
              <a:buSzPct val="100000"/>
              <a:buChar char="✴"/>
              <a:defRPr sz="1862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Водене на регистър за действия с важната информация (ръчно или със софтуер); </a:t>
            </a:r>
          </a:p>
          <a:p>
            <a:pPr marL="178668" indent="-178668" defTabSz="740663">
              <a:spcBef>
                <a:spcPts val="800"/>
              </a:spcBef>
              <a:buSzPct val="100000"/>
              <a:buChar char="•"/>
              <a:defRPr sz="2268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Ползване софтуер за управление на информацията;</a:t>
            </a:r>
          </a:p>
        </p:txBody>
      </p:sp>
      <p:sp>
        <p:nvSpPr>
          <p:cNvPr id="163" name="Гаранция на права и съответсвие с изискванията на Регламента:"/>
          <p:cNvSpPr txBox="1"/>
          <p:nvPr/>
        </p:nvSpPr>
        <p:spPr>
          <a:xfrm>
            <a:off x="158621" y="933988"/>
            <a:ext cx="1069959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Гаранция на права и съответсвие с изискванията на Регламента: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  <p:bldP spid="162" grpId="3" uiExpand="1" build="p" bldLvl="5" animBg="1" advAuto="0"/>
      <p:bldP spid="163" grpId="2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563</Words>
  <Application>Microsoft Macintosh PowerPoint</Application>
  <PresentationFormat>Widescreen</PresentationFormat>
  <Paragraphs>178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Calibri Light</vt:lpstr>
      <vt:lpstr>Arial</vt:lpstr>
      <vt:lpstr>Office Theme</vt:lpstr>
      <vt:lpstr>Практика  в контекста  на  GDPR</vt:lpstr>
      <vt:lpstr> Новата  “Трудова медицина”</vt:lpstr>
      <vt:lpstr>Съдържание</vt:lpstr>
      <vt:lpstr>Практическа подготовка  на организацията</vt:lpstr>
      <vt:lpstr>Подготовка на организациите</vt:lpstr>
      <vt:lpstr>Размерът няма значение</vt:lpstr>
      <vt:lpstr>Размерът няма значение</vt:lpstr>
      <vt:lpstr>Технологични мерки</vt:lpstr>
      <vt:lpstr>Малък и Среден Бизнес</vt:lpstr>
      <vt:lpstr>Едър бизнес</vt:lpstr>
      <vt:lpstr>Електронен бизнес</vt:lpstr>
      <vt:lpstr>Софтуерни разработчици</vt:lpstr>
      <vt:lpstr>ПСЕВДОНИМИЗАЦИЯ</vt:lpstr>
      <vt:lpstr>Длъжностно лице по ЗЛД  и служителите</vt:lpstr>
      <vt:lpstr>  Длъжностно лице - CISO</vt:lpstr>
      <vt:lpstr>Служителите и сигурността </vt:lpstr>
      <vt:lpstr>Мониторинг и Одитиране</vt:lpstr>
      <vt:lpstr>Мониторинг и Одит</vt:lpstr>
      <vt:lpstr>Облачни решения</vt:lpstr>
      <vt:lpstr>Обществени клауд решения</vt:lpstr>
      <vt:lpstr>Частни клауд инфраструктури</vt:lpstr>
      <vt:lpstr>Финансовите измерения</vt:lpstr>
      <vt:lpstr>Решенията варират</vt:lpstr>
      <vt:lpstr>Благодаря за вниманието!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 в контекста  на  GDPR</dc:title>
  <cp:lastModifiedBy>Pavel Hriskov</cp:lastModifiedBy>
  <cp:revision>4</cp:revision>
  <dcterms:modified xsi:type="dcterms:W3CDTF">2018-02-27T06:59:35Z</dcterms:modified>
</cp:coreProperties>
</file>