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20"/>
  </p:notesMasterIdLst>
  <p:sldIdLst>
    <p:sldId id="290" r:id="rId5"/>
    <p:sldId id="313" r:id="rId6"/>
    <p:sldId id="314" r:id="rId7"/>
    <p:sldId id="316" r:id="rId8"/>
    <p:sldId id="325" r:id="rId9"/>
    <p:sldId id="327" r:id="rId10"/>
    <p:sldId id="331" r:id="rId11"/>
    <p:sldId id="317" r:id="rId12"/>
    <p:sldId id="318" r:id="rId13"/>
    <p:sldId id="320" r:id="rId14"/>
    <p:sldId id="335" r:id="rId15"/>
    <p:sldId id="336" r:id="rId16"/>
    <p:sldId id="337" r:id="rId17"/>
    <p:sldId id="338" r:id="rId18"/>
    <p:sldId id="312"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232275D-D3AD-814F-A410-1B043139266C}">
          <p14:sldIdLst>
            <p14:sldId id="290"/>
            <p14:sldId id="313"/>
            <p14:sldId id="314"/>
            <p14:sldId id="316"/>
          </p14:sldIdLst>
        </p14:section>
        <p14:section name="Amazon AI" id="{5D6F7B79-FF0D-7E4A-A0AF-9F981F5B56CB}">
          <p14:sldIdLst/>
        </p14:section>
        <p14:section name="Amazon Lex" id="{10EF56BD-FC7E-EB4F-A095-8B5F58798235}">
          <p14:sldIdLst>
            <p14:sldId id="325"/>
            <p14:sldId id="327"/>
            <p14:sldId id="331"/>
          </p14:sldIdLst>
        </p14:section>
        <p14:section name="Polly" id="{10BC3EC2-5641-DC48-B612-5862AEAF0DC0}">
          <p14:sldIdLst>
            <p14:sldId id="317"/>
            <p14:sldId id="318"/>
            <p14:sldId id="320"/>
          </p14:sldIdLst>
        </p14:section>
        <p14:section name="Reko" id="{A5A1DA6D-F8FE-B545-99E7-6CB74FCD63B4}">
          <p14:sldIdLst>
            <p14:sldId id="335"/>
            <p14:sldId id="336"/>
          </p14:sldIdLst>
        </p14:section>
        <p14:section name="Conclusion" id="{6ED336D6-AE6F-C24C-A531-FF3C8E742DFB}">
          <p14:sldIdLst>
            <p14:sldId id="337"/>
            <p14:sldId id="338"/>
            <p14:sldId id="312"/>
          </p14:sldIdLst>
        </p14:section>
      </p14:sectionLst>
    </p:ext>
    <p:ext uri="{EFAFB233-063F-42B5-8137-9DF3F51BA10A}">
      <p15:sldGuideLst xmlns="" xmlns:p15="http://schemas.microsoft.com/office/powerpoint/2012/main">
        <p15:guide id="1" orient="horz" pos="644">
          <p15:clr>
            <a:srgbClr val="A4A3A4"/>
          </p15:clr>
        </p15:guide>
        <p15:guide id="2" orient="horz" pos="2898">
          <p15:clr>
            <a:srgbClr val="A4A3A4"/>
          </p15:clr>
        </p15:guide>
        <p15:guide id="3" orient="horz" pos="2412">
          <p15:clr>
            <a:srgbClr val="A4A3A4"/>
          </p15:clr>
        </p15:guide>
        <p15:guide id="4" orient="horz" pos="3196">
          <p15:clr>
            <a:srgbClr val="A4A3A4"/>
          </p15:clr>
        </p15:guide>
        <p15:guide id="5" orient="horz" pos="1350">
          <p15:clr>
            <a:srgbClr val="A4A3A4"/>
          </p15:clr>
        </p15:guide>
        <p15:guide id="6" orient="horz" pos="1378">
          <p15:clr>
            <a:srgbClr val="A4A3A4"/>
          </p15:clr>
        </p15:guide>
        <p15:guide id="7" orient="horz" pos="2078">
          <p15:clr>
            <a:srgbClr val="A4A3A4"/>
          </p15:clr>
        </p15:guide>
        <p15:guide id="8" orient="horz" pos="125">
          <p15:clr>
            <a:srgbClr val="A4A3A4"/>
          </p15:clr>
        </p15:guide>
        <p15:guide id="9" orient="horz" pos="2106">
          <p15:clr>
            <a:srgbClr val="A4A3A4"/>
          </p15:clr>
        </p15:guide>
        <p15:guide id="10" orient="horz" pos="2859">
          <p15:clr>
            <a:srgbClr val="A4A3A4"/>
          </p15:clr>
        </p15:guide>
        <p15:guide id="11" pos="960">
          <p15:clr>
            <a:srgbClr val="A4A3A4"/>
          </p15:clr>
        </p15:guide>
        <p15:guide id="12" pos="1755">
          <p15:clr>
            <a:srgbClr val="A4A3A4"/>
          </p15:clr>
        </p15:guide>
        <p15:guide id="13" pos="2883">
          <p15:clr>
            <a:srgbClr val="A4A3A4"/>
          </p15:clr>
        </p15:guide>
        <p15:guide id="14" pos="2519">
          <p15:clr>
            <a:srgbClr val="A4A3A4"/>
          </p15:clr>
        </p15:guide>
        <p15:guide id="15" pos="4790">
          <p15:clr>
            <a:srgbClr val="A4A3A4"/>
          </p15:clr>
        </p15:guide>
        <p15:guide id="16" pos="2487">
          <p15:clr>
            <a:srgbClr val="A4A3A4"/>
          </p15:clr>
        </p15:guide>
        <p15:guide id="17" pos="1722">
          <p15:clr>
            <a:srgbClr val="A4A3A4"/>
          </p15:clr>
        </p15:guide>
        <p15:guide id="18" pos="987">
          <p15:clr>
            <a:srgbClr val="A4A3A4"/>
          </p15:clr>
        </p15:guide>
        <p15:guide id="19" pos="4818">
          <p15:clr>
            <a:srgbClr val="A4A3A4"/>
          </p15:clr>
        </p15:guide>
        <p15:guide id="20" pos="3257">
          <p15:clr>
            <a:srgbClr val="A4A3A4"/>
          </p15:clr>
        </p15:guide>
        <p15:guide id="21">
          <p15:clr>
            <a:srgbClr val="A4A3A4"/>
          </p15:clr>
        </p15:guide>
        <p15:guide id="22" pos="3285">
          <p15:clr>
            <a:srgbClr val="A4A3A4"/>
          </p15:clr>
        </p15:guide>
        <p15:guide id="23" pos="4022">
          <p15:clr>
            <a:srgbClr val="A4A3A4"/>
          </p15:clr>
        </p15:guide>
        <p15:guide id="24" pos="4053">
          <p15:clr>
            <a:srgbClr val="A4A3A4"/>
          </p15:clr>
        </p15:guide>
        <p15:guide id="25" pos="5544">
          <p15:clr>
            <a:srgbClr val="A4A3A4"/>
          </p15:clr>
        </p15:guide>
        <p15:guide id="26" pos="220">
          <p15:clr>
            <a:srgbClr val="A4A3A4"/>
          </p15:clr>
        </p15:guide>
        <p15:guide id="27" pos="3485">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505153"/>
    <a:srgbClr val="595A5D"/>
    <a:srgbClr val="414042"/>
    <a:srgbClr val="DCDCDC"/>
    <a:srgbClr val="4F81BD"/>
    <a:srgbClr val="0C9B2E"/>
    <a:srgbClr val="FFFAD0"/>
    <a:srgbClr val="FFF8AE"/>
    <a:srgbClr val="FCB64C"/>
    <a:srgbClr val="FEC4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79" autoAdjust="0"/>
    <p:restoredTop sz="94799" autoAdjust="0"/>
  </p:normalViewPr>
  <p:slideViewPr>
    <p:cSldViewPr snapToGrid="0" showGuides="1">
      <p:cViewPr>
        <p:scale>
          <a:sx n="94" d="100"/>
          <a:sy n="94" d="100"/>
        </p:scale>
        <p:origin x="-1000" y="-560"/>
      </p:cViewPr>
      <p:guideLst>
        <p:guide orient="horz" pos="644"/>
        <p:guide orient="horz" pos="2898"/>
        <p:guide orient="horz" pos="2412"/>
        <p:guide orient="horz" pos="3196"/>
        <p:guide orient="horz" pos="1350"/>
        <p:guide orient="horz" pos="1378"/>
        <p:guide orient="horz" pos="2078"/>
        <p:guide orient="horz" pos="125"/>
        <p:guide orient="horz" pos="2106"/>
        <p:guide orient="horz" pos="2859"/>
        <p:guide pos="960"/>
        <p:guide pos="1755"/>
        <p:guide pos="2883"/>
        <p:guide pos="2519"/>
        <p:guide pos="4790"/>
        <p:guide pos="2487"/>
        <p:guide pos="1722"/>
        <p:guide pos="987"/>
        <p:guide pos="4818"/>
        <p:guide pos="3257"/>
        <p:guide/>
        <p:guide pos="3285"/>
        <p:guide pos="4022"/>
        <p:guide pos="4053"/>
        <p:guide pos="5544"/>
        <p:guide pos="220"/>
        <p:guide pos="34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6" d="100"/>
        <a:sy n="106" d="100"/>
      </p:scale>
      <p:origin x="0" y="1184"/>
    </p:cViewPr>
  </p:sorter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0B25AC41-3BEC-9247-8322-91B80C013F2D}" type="datetimeFigureOut">
              <a:rPr lang="en-US" smtClean="0"/>
              <a:pPr/>
              <a:t>30/05/17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smtClean="0">
                <a:solidFill>
                  <a:schemeClr val="tx1"/>
                </a:solidFill>
                <a:effectLst/>
                <a:latin typeface="Arial"/>
                <a:ea typeface="+mn-ea"/>
                <a:cs typeface="+mn-cs"/>
              </a:rPr>
              <a:t>1,5 min.</a:t>
            </a:r>
            <a:endParaRPr lang="en-US"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Welcome. Thank you for joining this presentation about Amazon Polly. My name is Rafal Kuklinski and I am a manager of the Amazon Text-to-Speech team and at the same time I am leading the Amazon Development Center in Poland. </a:t>
            </a:r>
          </a:p>
          <a:p>
            <a:r>
              <a:rPr lang="en-US" sz="1200" kern="1200" dirty="0" smtClean="0">
                <a:solidFill>
                  <a:schemeClr val="tx1"/>
                </a:solidFill>
                <a:effectLst/>
                <a:latin typeface="Arial"/>
                <a:ea typeface="+mn-ea"/>
                <a:cs typeface="+mn-cs"/>
              </a:rPr>
              <a:t>My background is software development. Prior to Amazon I held technical and leadership positions and worked on algorithms for flight planning systems and video analysis. </a:t>
            </a:r>
            <a:endParaRPr lang="pl-PL" sz="1200" kern="1200" dirty="0" smtClean="0">
              <a:solidFill>
                <a:schemeClr val="tx1"/>
              </a:solidFill>
              <a:effectLst/>
              <a:latin typeface="Arial"/>
              <a:ea typeface="+mn-ea"/>
              <a:cs typeface="+mn-cs"/>
            </a:endParaRPr>
          </a:p>
          <a:p>
            <a:endParaRPr lang="en-US"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And then I joined Amazon. For the last 5 years I have been working on speech synthesis systems that power a wide range of Amazon products and services, including Amazon Fire tablets, Amazon Kindle Readers and Amazon Alexa. I work on the application of Machine Learning and signal processing in the speech synthesis domain.</a:t>
            </a:r>
            <a:endParaRPr lang="pl-PL" sz="1200" kern="1200" dirty="0" smtClean="0">
              <a:solidFill>
                <a:schemeClr val="tx1"/>
              </a:solidFill>
              <a:effectLst/>
              <a:latin typeface="Arial"/>
              <a:ea typeface="+mn-ea"/>
              <a:cs typeface="+mn-cs"/>
            </a:endParaRPr>
          </a:p>
          <a:p>
            <a:endParaRPr lang="en-US"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Today we introduce Amazon Polly: a Text-to-Speech service that turns text into lifelike speech. So let me share some more information on what to expect from this session.</a:t>
            </a:r>
            <a:endParaRPr lang="en-US"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1</a:t>
            </a:fld>
            <a:endParaRPr lang="en-US" dirty="0"/>
          </a:p>
        </p:txBody>
      </p:sp>
    </p:spTree>
    <p:extLst>
      <p:ext uri="{BB962C8B-B14F-4D97-AF65-F5344CB8AC3E}">
        <p14:creationId xmlns:p14="http://schemas.microsoft.com/office/powerpoint/2010/main" val="379449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l-PL" altLang="en-US" dirty="0" smtClean="0">
                <a:latin typeface="Helvetica" panose="020B0604020202020204" pitchFamily="34" charset="0"/>
                <a:ea typeface="ＭＳ Ｐゴシック" panose="020B0600070205080204" pitchFamily="34" charset="-128"/>
                <a:cs typeface="Helvetica" panose="020B0604020202020204" pitchFamily="34" charset="0"/>
              </a:rPr>
              <a:t>5 min.</a:t>
            </a:r>
          </a:p>
          <a:p>
            <a:r>
              <a:rPr lang="en-US" sz="1200" kern="1200" dirty="0" smtClean="0">
                <a:solidFill>
                  <a:schemeClr val="tx1"/>
                </a:solidFill>
                <a:effectLst/>
                <a:latin typeface="Arial"/>
                <a:ea typeface="+mn-ea"/>
                <a:cs typeface="+mn-cs"/>
              </a:rPr>
              <a:t>It’s a services that converts text to lifelike speech. </a:t>
            </a:r>
            <a:endParaRPr lang="pl-PL" sz="1200" kern="1200" dirty="0" smtClean="0">
              <a:solidFill>
                <a:schemeClr val="tx1"/>
              </a:solidFill>
              <a:effectLst/>
              <a:latin typeface="Arial"/>
              <a:ea typeface="+mn-ea"/>
              <a:cs typeface="+mn-cs"/>
            </a:endParaRPr>
          </a:p>
          <a:p>
            <a:endParaRPr lang="en-US"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It is fully managed and continuously improved: You don’t have to worry about updating your TTS on-device. Any time you refer to Polly you will get the most accurate and natural speech. </a:t>
            </a:r>
            <a:endParaRPr lang="pl-PL" sz="1200" kern="1200" dirty="0" smtClean="0">
              <a:solidFill>
                <a:schemeClr val="tx1"/>
              </a:solidFill>
              <a:effectLst/>
              <a:latin typeface="Arial"/>
              <a:ea typeface="+mn-ea"/>
              <a:cs typeface="+mn-cs"/>
            </a:endParaRPr>
          </a:p>
          <a:p>
            <a:endParaRPr lang="en-US"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Polly can speak in 24 languages and offers a variety of 47 voices. </a:t>
            </a:r>
            <a:endParaRPr lang="pl-PL" sz="1200" kern="1200" dirty="0" smtClean="0">
              <a:solidFill>
                <a:schemeClr val="tx1"/>
              </a:solidFill>
              <a:effectLst/>
              <a:latin typeface="Arial"/>
              <a:ea typeface="+mn-ea"/>
              <a:cs typeface="+mn-cs"/>
            </a:endParaRPr>
          </a:p>
          <a:p>
            <a:endParaRPr lang="en-US"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Low latency responses enable developers to build real-time solutions like conversational systems </a:t>
            </a:r>
            <a:endParaRPr lang="en-US" sz="1200" kern="1200" dirty="0">
              <a:solidFill>
                <a:schemeClr val="tx1"/>
              </a:solidFill>
              <a:effectLst/>
              <a:latin typeface="Arial"/>
              <a:ea typeface="+mn-ea"/>
              <a:cs typeface="+mn-cs"/>
            </a:endParaRPr>
          </a:p>
        </p:txBody>
      </p:sp>
    </p:spTree>
    <p:extLst>
      <p:ext uri="{BB962C8B-B14F-4D97-AF65-F5344CB8AC3E}">
        <p14:creationId xmlns:p14="http://schemas.microsoft.com/office/powerpoint/2010/main" val="277070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a:ea typeface="+mn-ea"/>
                <a:cs typeface="+mn-cs"/>
              </a:rPr>
              <a:t>10min.</a:t>
            </a:r>
            <a:endParaRPr lang="pl-PL" sz="1200" kern="1200" dirty="0" smtClean="0">
              <a:solidFill>
                <a:schemeClr val="tx1"/>
              </a:solidFill>
              <a:effectLst/>
              <a:latin typeface="Arial"/>
              <a:ea typeface="+mn-ea"/>
              <a:cs typeface="+mn-cs"/>
            </a:endParaRPr>
          </a:p>
          <a:p>
            <a:endParaRPr lang="en-US"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On this slide we present the 24 languages offered by Amazon Polly.  Regions marked with orange on this map are regions where one of our languages is commonly used so those are regions where you can deliver your app using Amazon Polly.</a:t>
            </a:r>
            <a:endParaRPr lang="en-US"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10</a:t>
            </a:fld>
            <a:endParaRPr lang="en-US" dirty="0"/>
          </a:p>
        </p:txBody>
      </p:sp>
    </p:spTree>
    <p:extLst>
      <p:ext uri="{BB962C8B-B14F-4D97-AF65-F5344CB8AC3E}">
        <p14:creationId xmlns:p14="http://schemas.microsoft.com/office/powerpoint/2010/main" val="175606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Introducing Amazon </a:t>
            </a:r>
            <a:r>
              <a:rPr lang="en-US" dirty="0" err="1" smtClean="0"/>
              <a:t>Rekognition</a:t>
            </a:r>
            <a:r>
              <a:rPr lang="en-US" dirty="0" smtClean="0"/>
              <a:t> - a fully managed deep learning based image recognition service. Rekognition was designed from the get-go to run at scale. It comprehends scenes, objects, concepts and faces. Given an image, it will return a list of labels. Given an image with one or more </a:t>
            </a:r>
            <a:r>
              <a:rPr lang="en-US" dirty="0" err="1" smtClean="0"/>
              <a:t>faces,it</a:t>
            </a:r>
            <a:r>
              <a:rPr lang="en-US" dirty="0" smtClean="0"/>
              <a:t> will return bounding boxes for each face, along with face attributes. Given two images with faces, it will compare the largest face from the source image and find similarity with faces found in the </a:t>
            </a:r>
            <a:r>
              <a:rPr lang="en-US" dirty="0" err="1" smtClean="0"/>
              <a:t>tagret</a:t>
            </a:r>
            <a:r>
              <a:rPr lang="en-US" dirty="0" smtClean="0"/>
              <a:t> image. </a:t>
            </a:r>
            <a:r>
              <a:rPr lang="en-US" dirty="0" err="1" smtClean="0"/>
              <a:t>Rekognition</a:t>
            </a:r>
            <a:r>
              <a:rPr lang="en-US" dirty="0" smtClean="0"/>
              <a:t> provides quality face recognition at scale, and supports creation of collection of millions of faces and search of similar faces in the collection.</a:t>
            </a:r>
          </a:p>
          <a:p>
            <a:endParaRPr lang="en-US" dirty="0" smtClean="0"/>
          </a:p>
          <a:p>
            <a:r>
              <a:rPr lang="en-US" dirty="0" smtClean="0"/>
              <a:t>Now lets dive into each of these features and look at the API that support these features.</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943317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lumMod val="75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tretch>
            <a:fillRect/>
          </a:stretch>
        </p:blipFill>
        <p:spPr>
          <a:xfrm>
            <a:off x="4287358" y="4653047"/>
            <a:ext cx="569284" cy="214318"/>
          </a:xfrm>
          <a:prstGeom prst="rect">
            <a:avLst/>
          </a:prstGeom>
        </p:spPr>
      </p:pic>
      <p:sp>
        <p:nvSpPr>
          <p:cNvPr id="10" name="Text Placeholder 11"/>
          <p:cNvSpPr>
            <a:spLocks noGrp="1"/>
          </p:cNvSpPr>
          <p:nvPr>
            <p:ph type="body" sz="quarter" idx="10" hasCustomPrompt="1"/>
          </p:nvPr>
        </p:nvSpPr>
        <p:spPr>
          <a:xfrm>
            <a:off x="2730500" y="3643480"/>
            <a:ext cx="3683000" cy="433387"/>
          </a:xfrm>
        </p:spPr>
        <p:txBody>
          <a:bodyPr>
            <a:normAutofit/>
          </a:bodyPr>
          <a:lstStyle>
            <a:lvl1pPr marL="0" indent="0" algn="ctr">
              <a:buNone/>
              <a:defRPr sz="1200" baseline="0">
                <a:solidFill>
                  <a:schemeClr val="tx1"/>
                </a:solidFill>
              </a:defRPr>
            </a:lvl1pPr>
          </a:lstStyle>
          <a:p>
            <a:pPr lvl="0"/>
            <a:r>
              <a:rPr lang="en-US" dirty="0" smtClean="0"/>
              <a:t>Click to edit Presenter, Team</a:t>
            </a:r>
            <a:endParaRPr lang="en-US" dirty="0"/>
          </a:p>
        </p:txBody>
      </p:sp>
      <p:sp>
        <p:nvSpPr>
          <p:cNvPr id="12" name="Text Placeholder 11"/>
          <p:cNvSpPr>
            <a:spLocks noGrp="1"/>
          </p:cNvSpPr>
          <p:nvPr>
            <p:ph type="body" sz="quarter" idx="11" hasCustomPrompt="1"/>
          </p:nvPr>
        </p:nvSpPr>
        <p:spPr>
          <a:xfrm>
            <a:off x="2730500" y="4024481"/>
            <a:ext cx="3683000" cy="369888"/>
          </a:xfrm>
        </p:spPr>
        <p:txBody>
          <a:bodyPr>
            <a:normAutofit/>
          </a:bodyPr>
          <a:lstStyle>
            <a:lvl1pPr marL="0" indent="0" algn="ctr">
              <a:buNone/>
              <a:defRPr sz="1200" baseline="0">
                <a:solidFill>
                  <a:schemeClr val="tx1"/>
                </a:solidFill>
              </a:defRPr>
            </a:lvl1pPr>
          </a:lstStyle>
          <a:p>
            <a:pPr lvl="0"/>
            <a:r>
              <a:rPr lang="en-US" dirty="0" smtClean="0"/>
              <a:t>Click to edit Date</a:t>
            </a:r>
            <a:endParaRPr lang="en-US" dirty="0"/>
          </a:p>
        </p:txBody>
      </p:sp>
      <p:sp>
        <p:nvSpPr>
          <p:cNvPr id="18" name="Text Placeholder 8"/>
          <p:cNvSpPr>
            <a:spLocks noGrp="1"/>
          </p:cNvSpPr>
          <p:nvPr>
            <p:ph type="body" sz="quarter" idx="12" hasCustomPrompt="1"/>
          </p:nvPr>
        </p:nvSpPr>
        <p:spPr>
          <a:xfrm>
            <a:off x="909506" y="2173165"/>
            <a:ext cx="7324988" cy="744537"/>
          </a:xfrm>
        </p:spPr>
        <p:txBody>
          <a:bodyPr>
            <a:noAutofit/>
          </a:bodyPr>
          <a:lstStyle>
            <a:lvl1pPr marL="0" indent="0" algn="ctr">
              <a:buNone/>
              <a:defRPr sz="3200" b="1" baseline="0">
                <a:solidFill>
                  <a:schemeClr val="tx1"/>
                </a:solidFill>
              </a:defRPr>
            </a:lvl1pPr>
          </a:lstStyle>
          <a:p>
            <a:pPr lvl="0"/>
            <a:r>
              <a:rPr lang="en-US" dirty="0" smtClean="0"/>
              <a:t>Click to edit Master title style</a:t>
            </a:r>
            <a:endParaRPr lang="en-US" dirty="0"/>
          </a:p>
        </p:txBody>
      </p:sp>
      <p:sp>
        <p:nvSpPr>
          <p:cNvPr id="19" name="Text Placeholder 11"/>
          <p:cNvSpPr>
            <a:spLocks noGrp="1"/>
          </p:cNvSpPr>
          <p:nvPr>
            <p:ph type="body" sz="quarter" idx="13"/>
          </p:nvPr>
        </p:nvSpPr>
        <p:spPr>
          <a:xfrm>
            <a:off x="1551209" y="2923512"/>
            <a:ext cx="6041582" cy="487849"/>
          </a:xfrm>
        </p:spPr>
        <p:txBody>
          <a:bodyPr/>
          <a:lstStyle>
            <a:lvl1pPr marL="0" indent="0" algn="ctr">
              <a:buNone/>
              <a:defRPr sz="18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005314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670690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0242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3074459" y="1674428"/>
            <a:ext cx="6069541" cy="1250668"/>
          </a:xfrm>
        </p:spPr>
        <p:txBody>
          <a:bodyPr anchor="ctr" anchorCtr="0">
            <a:noAutofit/>
          </a:bodyPr>
          <a:lstStyle>
            <a:lvl1pPr>
              <a:defRPr sz="3000"/>
            </a:lvl1pPr>
          </a:lstStyle>
          <a:p>
            <a:r>
              <a:rPr lang="en-US" smtClean="0"/>
              <a:t>Click to edit Master title style</a:t>
            </a:r>
            <a:endParaRPr lang="en-US" dirty="0"/>
          </a:p>
        </p:txBody>
      </p:sp>
    </p:spTree>
    <p:extLst>
      <p:ext uri="{BB962C8B-B14F-4D97-AF65-F5344CB8AC3E}">
        <p14:creationId xmlns:p14="http://schemas.microsoft.com/office/powerpoint/2010/main" val="4006882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2">
            <a:lumMod val="7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287358" y="4653047"/>
            <a:ext cx="569284" cy="214318"/>
          </a:xfrm>
          <a:prstGeom prst="rect">
            <a:avLst/>
          </a:prstGeom>
        </p:spPr>
      </p:pic>
      <p:sp>
        <p:nvSpPr>
          <p:cNvPr id="11" name="Title 1"/>
          <p:cNvSpPr>
            <a:spLocks noGrp="1"/>
          </p:cNvSpPr>
          <p:nvPr>
            <p:ph type="title" hasCustomPrompt="1"/>
          </p:nvPr>
        </p:nvSpPr>
        <p:spPr>
          <a:xfrm>
            <a:off x="685800" y="2630376"/>
            <a:ext cx="7728214" cy="1021556"/>
          </a:xfrm>
        </p:spPr>
        <p:txBody>
          <a:bodyPr anchor="ctr">
            <a:noAutofit/>
          </a:bodyPr>
          <a:lstStyle>
            <a:lvl1pPr algn="ctr">
              <a:defRPr sz="4000" b="1" cap="none">
                <a:solidFill>
                  <a:schemeClr val="tx1"/>
                </a:solidFill>
              </a:defRPr>
            </a:lvl1pPr>
          </a:lstStyle>
          <a:p>
            <a:r>
              <a:rPr lang="en-US" dirty="0" smtClean="0"/>
              <a:t>Thank you!</a:t>
            </a:r>
            <a:endParaRPr lang="en-US" dirty="0"/>
          </a:p>
        </p:txBody>
      </p:sp>
      <p:sp>
        <p:nvSpPr>
          <p:cNvPr id="12" name="Text Placeholder 11"/>
          <p:cNvSpPr>
            <a:spLocks noGrp="1"/>
          </p:cNvSpPr>
          <p:nvPr>
            <p:ph type="body" sz="quarter" idx="10"/>
          </p:nvPr>
        </p:nvSpPr>
        <p:spPr>
          <a:xfrm>
            <a:off x="2730500" y="3722055"/>
            <a:ext cx="3662062" cy="433387"/>
          </a:xfrm>
        </p:spPr>
        <p:txBody>
          <a:bodyPr>
            <a:normAutofit/>
          </a:bodyPr>
          <a:lstStyle>
            <a:lvl1pPr marL="0" indent="0" algn="ctr">
              <a:buNone/>
              <a:defRPr sz="1600" b="0" cap="none" spc="0" baseline="0">
                <a:ln w="0"/>
                <a:solidFill>
                  <a:schemeClr val="tx1"/>
                </a:solidFill>
                <a:effectLst>
                  <a:outerShdw blurRad="38100" dist="19050" dir="2700000" algn="tl" rotWithShape="0">
                    <a:schemeClr val="dk1">
                      <a:alpha val="40000"/>
                    </a:schemeClr>
                  </a:outerShdw>
                </a:effectLst>
              </a:defRPr>
            </a:lvl1pPr>
          </a:lstStyle>
          <a:p>
            <a:pPr lvl="0"/>
            <a:r>
              <a:rPr lang="en-US" smtClean="0"/>
              <a:t>Click to edit Master text styles</a:t>
            </a:r>
          </a:p>
        </p:txBody>
      </p:sp>
    </p:spTree>
    <p:extLst>
      <p:ext uri="{BB962C8B-B14F-4D97-AF65-F5344CB8AC3E}">
        <p14:creationId xmlns:p14="http://schemas.microsoft.com/office/powerpoint/2010/main" val="2124837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666750" y="862013"/>
            <a:ext cx="7810500" cy="1743075"/>
          </a:xfrm>
          <a:prstGeom prst="rect">
            <a:avLst/>
          </a:prstGeom>
        </p:spPr>
        <p:txBody>
          <a:bodyPr anchor="b"/>
          <a:lstStyle/>
          <a:p>
            <a:r>
              <a:t>Title Text</a:t>
            </a:r>
          </a:p>
        </p:txBody>
      </p:sp>
      <p:sp>
        <p:nvSpPr>
          <p:cNvPr id="12" name="Shape 12"/>
          <p:cNvSpPr>
            <a:spLocks noGrp="1"/>
          </p:cNvSpPr>
          <p:nvPr>
            <p:ph type="body" sz="quarter" idx="1"/>
          </p:nvPr>
        </p:nvSpPr>
        <p:spPr>
          <a:xfrm>
            <a:off x="666750" y="2652712"/>
            <a:ext cx="7810500" cy="595313"/>
          </a:xfrm>
          <a:prstGeom prst="rect">
            <a:avLst/>
          </a:prstGeom>
        </p:spPr>
        <p:txBody>
          <a:bodyPr anchor="t"/>
          <a:lstStyle>
            <a:lvl1pPr marL="0" indent="0" algn="ctr">
              <a:spcBef>
                <a:spcPts val="0"/>
              </a:spcBef>
              <a:buSzTx/>
              <a:buNone/>
              <a:defRPr sz="1700"/>
            </a:lvl1pPr>
            <a:lvl2pPr marL="0" indent="85725" algn="ctr">
              <a:spcBef>
                <a:spcPts val="0"/>
              </a:spcBef>
              <a:buSzTx/>
              <a:buNone/>
              <a:defRPr sz="1700"/>
            </a:lvl2pPr>
            <a:lvl3pPr marL="0" indent="171450" algn="ctr">
              <a:spcBef>
                <a:spcPts val="0"/>
              </a:spcBef>
              <a:buSzTx/>
              <a:buNone/>
              <a:defRPr sz="1700"/>
            </a:lvl3pPr>
            <a:lvl4pPr marL="0" indent="257175" algn="ctr">
              <a:spcBef>
                <a:spcPts val="0"/>
              </a:spcBef>
              <a:buSzTx/>
              <a:buNone/>
              <a:defRPr sz="1700"/>
            </a:lvl4pPr>
            <a:lvl5pPr marL="0" indent="342900" algn="ctr">
              <a:spcBef>
                <a:spcPts val="0"/>
              </a:spcBef>
              <a:buSzTx/>
              <a:buNone/>
              <a:defRPr sz="1700"/>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4484637" y="4905375"/>
            <a:ext cx="169964" cy="176213"/>
          </a:xfrm>
          <a:prstGeom prst="rect">
            <a:avLst/>
          </a:prstGeom>
        </p:spPr>
        <p:txBody>
          <a:bodyPr lIns="34290" tIns="17145" rIns="34290" bIns="17145"/>
          <a:lstStyle/>
          <a:p>
            <a:fld id="{86CB4B4D-7CA3-9044-876B-883B54F8677D}" type="slidenum">
              <a:t>‹#›</a:t>
            </a:fld>
            <a:endParaRPr/>
          </a:p>
        </p:txBody>
      </p:sp>
    </p:spTree>
    <p:extLst>
      <p:ext uri="{BB962C8B-B14F-4D97-AF65-F5344CB8AC3E}">
        <p14:creationId xmlns:p14="http://schemas.microsoft.com/office/powerpoint/2010/main" val="19626668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tx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1"/>
                </a:solidFill>
              </a:defRPr>
            </a:lvl1pPr>
            <a:lvl2pPr marL="742950" indent="-285750">
              <a:buFont typeface="Arial"/>
              <a:buChar char="•"/>
              <a:defRPr>
                <a:solidFill>
                  <a:schemeClr val="tx1"/>
                </a:solidFill>
              </a:defRPr>
            </a:lvl2pPr>
            <a:lvl3pPr marL="1143000" indent="-228600">
              <a:buFont typeface="Arial"/>
              <a:buChar cha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8459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de Snippe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tx1">
                    <a:lumMod val="95000"/>
                  </a:schemeClr>
                </a:solidFill>
              </a:defRPr>
            </a:lvl1pPr>
          </a:lstStyle>
          <a:p>
            <a:r>
              <a:rPr lang="en-US" smtClean="0"/>
              <a:t>Click to edit Master title style</a:t>
            </a:r>
            <a:endParaRPr lang="en-US" dirty="0"/>
          </a:p>
        </p:txBody>
      </p:sp>
      <p:sp>
        <p:nvSpPr>
          <p:cNvPr id="6" name="Content Placeholder 3"/>
          <p:cNvSpPr>
            <a:spLocks noGrp="1"/>
          </p:cNvSpPr>
          <p:nvPr>
            <p:ph sz="quarter" idx="11" hasCustomPrompt="1"/>
          </p:nvPr>
        </p:nvSpPr>
        <p:spPr>
          <a:xfrm>
            <a:off x="336613" y="1010408"/>
            <a:ext cx="8207742" cy="3641926"/>
          </a:xfrm>
          <a:noFill/>
        </p:spPr>
        <p:txBody>
          <a:bodyPr/>
          <a:lstStyle>
            <a:lvl1pPr marL="0" indent="0">
              <a:buNone/>
              <a:defRPr lang="en-US" sz="1100">
                <a:solidFill>
                  <a:srgbClr val="3366FF"/>
                </a:solidFill>
                <a:effectLst/>
                <a:latin typeface="Lucida Console" panose="020B0609040504020204" pitchFamily="49" charset="0"/>
              </a:defRPr>
            </a:lvl1pPr>
            <a:lvl2pPr marL="457200" indent="0">
              <a:buNone/>
              <a:defRPr>
                <a:latin typeface="Lucida Console" panose="020B0609040504020204" pitchFamily="49" charset="0"/>
              </a:defRPr>
            </a:lvl2pPr>
            <a:lvl3pPr marL="914400" indent="0">
              <a:buNone/>
              <a:defRPr>
                <a:latin typeface="Lucida Console" panose="020B0609040504020204" pitchFamily="49" charset="0"/>
              </a:defRPr>
            </a:lvl3pPr>
            <a:lvl4pPr marL="1371600" indent="0">
              <a:buNone/>
              <a:defRPr>
                <a:latin typeface="Lucida Console" panose="020B0609040504020204" pitchFamily="49" charset="0"/>
              </a:defRPr>
            </a:lvl4pPr>
            <a:lvl5pPr marL="1828800" indent="0">
              <a:buNone/>
              <a:defRPr>
                <a:latin typeface="Lucida Console" panose="020B0609040504020204" pitchFamily="49" charset="0"/>
              </a:defRPr>
            </a:lvl5pPr>
          </a:lstStyle>
          <a:p>
            <a:r>
              <a:rPr lang="en-US" sz="1400" dirty="0" smtClean="0">
                <a:effectLst/>
                <a:latin typeface="Lucida Console" panose="020B0609040504020204" pitchFamily="49" charset="0"/>
                <a:ea typeface="Calibri" panose="020F0502020204030204" pitchFamily="34" charset="0"/>
                <a:cs typeface="Consolas" panose="020B0609020204030204" pitchFamily="49" charset="0"/>
              </a:rPr>
              <a:t>; Syntax Test file for 68k Assembly code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smtClean="0">
                <a:effectLst/>
                <a:latin typeface="Lucida Console" panose="020B0609040504020204" pitchFamily="49" charset="0"/>
                <a:ea typeface="Calibri" panose="020F0502020204030204" pitchFamily="34" charset="0"/>
                <a:cs typeface="Consolas" panose="020B0609020204030204" pitchFamily="49" charset="0"/>
              </a:rPr>
              <a:t>; Some comments about this file</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smtClean="0">
                <a:effectLst/>
                <a:latin typeface="Lucida Console" panose="020B0609040504020204" pitchFamily="49" charset="0"/>
                <a:ea typeface="Calibri" panose="020F0502020204030204" pitchFamily="34" charset="0"/>
                <a:cs typeface="Consolas" panose="020B0609020204030204" pitchFamily="49" charset="0"/>
              </a:rPr>
              <a:t>.D0 00000000</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smtClean="0">
                <a:effectLst/>
                <a:latin typeface="Lucida Console" panose="020B0609040504020204" pitchFamily="49" charset="0"/>
                <a:ea typeface="Calibri" panose="020F0502020204030204" pitchFamily="34" charset="0"/>
                <a:cs typeface="Consolas" panose="020B0609020204030204" pitchFamily="49" charset="0"/>
              </a:rPr>
              <a:t>MS 2100 00000002</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smtClean="0">
                <a:effectLst/>
                <a:latin typeface="Lucida Console" panose="020B0609040504020204" pitchFamily="49" charset="0"/>
                <a:ea typeface="Calibri" panose="020F0502020204030204" pitchFamily="34" charset="0"/>
                <a:cs typeface="Consolas" panose="020B0609020204030204" pitchFamily="49" charset="0"/>
              </a:rPr>
              <a:t>MM 2000;DI</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smtClean="0">
                <a:effectLst/>
                <a:latin typeface="Lucida Console" panose="020B0609040504020204" pitchFamily="49" charset="0"/>
                <a:ea typeface="Calibri" panose="020F0502020204030204" pitchFamily="34" charset="0"/>
                <a:cs typeface="Consolas" panose="020B0609020204030204" pitchFamily="49" charset="0"/>
              </a:rPr>
              <a:t> LEA.L $002100,A1</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smtClean="0">
                <a:effectLst/>
                <a:latin typeface="Lucida Console" panose="020B0609040504020204" pitchFamily="49" charset="0"/>
                <a:ea typeface="Calibri" panose="020F0502020204030204" pitchFamily="34" charset="0"/>
                <a:cs typeface="Consolas" panose="020B0609020204030204" pitchFamily="49" charset="0"/>
              </a:rPr>
              <a:t> MOVE.L #2,-(A1)</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smtClean="0">
                <a:effectLst/>
                <a:latin typeface="Lucida Console" panose="020B0609040504020204" pitchFamily="49" charset="0"/>
                <a:ea typeface="Calibri" panose="020F0502020204030204" pitchFamily="34" charset="0"/>
                <a:cs typeface="Consolas" panose="020B0609020204030204" pitchFamily="49" charset="0"/>
              </a:rPr>
              <a:t> BSR $00002050</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smtClean="0">
                <a:effectLst/>
                <a:latin typeface="Lucida Console" panose="020B0609040504020204" pitchFamily="49" charset="0"/>
                <a:ea typeface="Calibri" panose="020F0502020204030204" pitchFamily="34" charset="0"/>
                <a:cs typeface="Consolas" panose="020B0609020204030204" pitchFamily="49" charset="0"/>
              </a:rPr>
              <a:t>MM 2050;DI</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smtClean="0">
                <a:effectLst/>
                <a:latin typeface="Lucida Console" panose="020B0609040504020204" pitchFamily="49" charset="0"/>
                <a:ea typeface="Calibri" panose="020F0502020204030204" pitchFamily="34" charset="0"/>
                <a:cs typeface="Consolas" panose="020B0609020204030204" pitchFamily="49" charset="0"/>
              </a:rPr>
              <a:t> MOVE.L (A1)+,D1</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smtClean="0">
                <a:effectLst/>
                <a:latin typeface="Lucida Console" panose="020B0609040504020204" pitchFamily="49" charset="0"/>
                <a:ea typeface="Calibri" panose="020F0502020204030204" pitchFamily="34" charset="0"/>
                <a:cs typeface="Consolas" panose="020B0609020204030204" pitchFamily="49" charset="0"/>
              </a:rPr>
              <a:t> MOVE.L (A1),D2</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smtClean="0">
                <a:effectLst/>
                <a:latin typeface="Lucida Console" panose="020B0609040504020204" pitchFamily="49" charset="0"/>
                <a:ea typeface="Calibri" panose="020F0502020204030204" pitchFamily="34" charset="0"/>
                <a:cs typeface="Consolas" panose="020B0609020204030204" pitchFamily="49" charset="0"/>
              </a:rPr>
              <a:t> ADD.L D1,D2</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smtClean="0">
                <a:effectLst/>
                <a:latin typeface="Lucida Console" panose="020B0609040504020204" pitchFamily="49" charset="0"/>
                <a:ea typeface="Calibri" panose="020F0502020204030204" pitchFamily="34" charset="0"/>
                <a:cs typeface="Consolas" panose="020B0609020204030204" pitchFamily="49" charset="0"/>
              </a:rPr>
              <a:t> MOVE.L D2,D0</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smtClean="0">
                <a:effectLst/>
                <a:latin typeface="Lucida Console" panose="020B0609040504020204" pitchFamily="49" charset="0"/>
                <a:ea typeface="Calibri" panose="020F0502020204030204" pitchFamily="34" charset="0"/>
                <a:cs typeface="Consolas" panose="020B0609020204030204" pitchFamily="49" charset="0"/>
              </a:rPr>
              <a:t> 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69688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accent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24837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normAutofit/>
          </a:bodyPr>
          <a:lstStyle>
            <a:lvl1pPr>
              <a:defRPr sz="2800">
                <a:solidFill>
                  <a:srgbClr val="F2F2F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333575" y="1012507"/>
            <a:ext cx="4038600" cy="3472073"/>
          </a:xfrm>
        </p:spPr>
        <p:txBody>
          <a:bodyPr/>
          <a:lstStyle>
            <a:lvl1pPr>
              <a:defRPr sz="22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24575" y="1012507"/>
            <a:ext cx="4038600" cy="3472073"/>
          </a:xfrm>
        </p:spPr>
        <p:txBody>
          <a:bodyPr/>
          <a:lstStyle>
            <a:lvl1pPr>
              <a:defRPr sz="22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35192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7743" y="1008053"/>
            <a:ext cx="404018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37743" y="1487874"/>
            <a:ext cx="4040188"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336789" y="114936"/>
            <a:ext cx="8205304" cy="545741"/>
          </a:xfrm>
        </p:spPr>
        <p:txBody>
          <a:bodyPr>
            <a:normAutofit/>
          </a:bodyPr>
          <a:lstStyle>
            <a:lvl1pPr>
              <a:defRPr sz="2800">
                <a:solidFill>
                  <a:schemeClr val="tx1">
                    <a:lumMod val="95000"/>
                  </a:schemeClr>
                </a:solidFill>
              </a:defRPr>
            </a:lvl1pPr>
          </a:lstStyle>
          <a:p>
            <a:r>
              <a:rPr lang="en-US" smtClean="0"/>
              <a:t>Click to edit Master title style</a:t>
            </a:r>
            <a:endParaRPr lang="en-US" dirty="0"/>
          </a:p>
        </p:txBody>
      </p:sp>
      <p:sp>
        <p:nvSpPr>
          <p:cNvPr id="15" name="Text Placeholder 4"/>
          <p:cNvSpPr>
            <a:spLocks noGrp="1"/>
          </p:cNvSpPr>
          <p:nvPr>
            <p:ph type="body" sz="quarter" idx="3"/>
          </p:nvPr>
        </p:nvSpPr>
        <p:spPr>
          <a:xfrm>
            <a:off x="4525569" y="1008053"/>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5"/>
          <p:cNvSpPr>
            <a:spLocks noGrp="1"/>
          </p:cNvSpPr>
          <p:nvPr>
            <p:ph sz="quarter" idx="4"/>
          </p:nvPr>
        </p:nvSpPr>
        <p:spPr>
          <a:xfrm>
            <a:off x="4525569" y="1487874"/>
            <a:ext cx="4041775"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12878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37518"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2"/>
          <p:cNvSpPr>
            <a:spLocks noGrp="1"/>
          </p:cNvSpPr>
          <p:nvPr>
            <p:ph sz="half" idx="10"/>
          </p:nvPr>
        </p:nvSpPr>
        <p:spPr>
          <a:xfrm>
            <a:off x="3231001"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Content Placeholder 2"/>
          <p:cNvSpPr>
            <a:spLocks noGrp="1"/>
          </p:cNvSpPr>
          <p:nvPr>
            <p:ph sz="half" idx="11"/>
          </p:nvPr>
        </p:nvSpPr>
        <p:spPr>
          <a:xfrm>
            <a:off x="6124485"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826396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smtClean="0"/>
              <a:t>Click to edit Master title style</a:t>
            </a:r>
            <a:endParaRPr lang="en-US" dirty="0"/>
          </a:p>
        </p:txBody>
      </p:sp>
      <p:sp>
        <p:nvSpPr>
          <p:cNvPr id="11" name="Text Placeholder 3"/>
          <p:cNvSpPr>
            <a:spLocks noGrp="1"/>
          </p:cNvSpPr>
          <p:nvPr>
            <p:ph type="body" sz="half" idx="2"/>
          </p:nvPr>
        </p:nvSpPr>
        <p:spPr>
          <a:xfrm>
            <a:off x="337742" y="3127084"/>
            <a:ext cx="1797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Text Placeholder 3"/>
          <p:cNvSpPr>
            <a:spLocks noGrp="1"/>
          </p:cNvSpPr>
          <p:nvPr>
            <p:ph type="body" sz="half" idx="11"/>
          </p:nvPr>
        </p:nvSpPr>
        <p:spPr>
          <a:xfrm>
            <a:off x="2496747" y="3127084"/>
            <a:ext cx="1797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ext Placeholder 3"/>
          <p:cNvSpPr>
            <a:spLocks noGrp="1"/>
          </p:cNvSpPr>
          <p:nvPr>
            <p:ph type="body" sz="half" idx="13"/>
          </p:nvPr>
        </p:nvSpPr>
        <p:spPr>
          <a:xfrm>
            <a:off x="4634585" y="3127084"/>
            <a:ext cx="1797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5"/>
          </p:nvPr>
        </p:nvSpPr>
        <p:spPr>
          <a:xfrm>
            <a:off x="6990345" y="3127084"/>
            <a:ext cx="1797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Picture Placeholder 2"/>
          <p:cNvSpPr>
            <a:spLocks noGrp="1"/>
          </p:cNvSpPr>
          <p:nvPr>
            <p:ph type="pic" sz="quarter" idx="16"/>
          </p:nvPr>
        </p:nvSpPr>
        <p:spPr>
          <a:xfrm>
            <a:off x="337742" y="1604354"/>
            <a:ext cx="1797050" cy="1344612"/>
          </a:xfrm>
        </p:spPr>
        <p:txBody>
          <a:bodyPr>
            <a:normAutofit/>
          </a:bodyPr>
          <a:lstStyle>
            <a:lvl1pPr>
              <a:defRPr sz="1400">
                <a:solidFill>
                  <a:schemeClr val="accent6">
                    <a:lumMod val="60000"/>
                    <a:lumOff val="40000"/>
                  </a:schemeClr>
                </a:solidFill>
              </a:defRPr>
            </a:lvl1pPr>
          </a:lstStyle>
          <a:p>
            <a:r>
              <a:rPr lang="en-US" smtClean="0"/>
              <a:t>Drag picture to placeholder or click icon to add</a:t>
            </a:r>
            <a:endParaRPr lang="en-US" dirty="0"/>
          </a:p>
        </p:txBody>
      </p:sp>
      <p:sp>
        <p:nvSpPr>
          <p:cNvPr id="16" name="Picture Placeholder 2"/>
          <p:cNvSpPr>
            <a:spLocks noGrp="1"/>
          </p:cNvSpPr>
          <p:nvPr>
            <p:ph type="pic" sz="quarter" idx="17"/>
          </p:nvPr>
        </p:nvSpPr>
        <p:spPr>
          <a:xfrm>
            <a:off x="2496747" y="1604354"/>
            <a:ext cx="1797050" cy="1344612"/>
          </a:xfrm>
        </p:spPr>
        <p:txBody>
          <a:bodyPr>
            <a:normAutofit/>
          </a:bodyPr>
          <a:lstStyle>
            <a:lvl1pPr>
              <a:defRPr sz="1400">
                <a:solidFill>
                  <a:schemeClr val="accent6">
                    <a:lumMod val="60000"/>
                    <a:lumOff val="40000"/>
                  </a:schemeClr>
                </a:solidFill>
              </a:defRPr>
            </a:lvl1pPr>
          </a:lstStyle>
          <a:p>
            <a:r>
              <a:rPr lang="en-US" smtClean="0"/>
              <a:t>Drag picture to placeholder or click icon to add</a:t>
            </a:r>
            <a:endParaRPr lang="en-US" dirty="0"/>
          </a:p>
        </p:txBody>
      </p:sp>
      <p:sp>
        <p:nvSpPr>
          <p:cNvPr id="17" name="Picture Placeholder 2"/>
          <p:cNvSpPr>
            <a:spLocks noGrp="1"/>
          </p:cNvSpPr>
          <p:nvPr>
            <p:ph type="pic" sz="quarter" idx="18"/>
          </p:nvPr>
        </p:nvSpPr>
        <p:spPr>
          <a:xfrm>
            <a:off x="4634585" y="1604354"/>
            <a:ext cx="1797050" cy="1344612"/>
          </a:xfrm>
        </p:spPr>
        <p:txBody>
          <a:bodyPr>
            <a:normAutofit/>
          </a:bodyPr>
          <a:lstStyle>
            <a:lvl1pPr>
              <a:defRPr sz="1400">
                <a:solidFill>
                  <a:schemeClr val="accent6">
                    <a:lumMod val="60000"/>
                    <a:lumOff val="40000"/>
                  </a:schemeClr>
                </a:solidFill>
              </a:defRPr>
            </a:lvl1pPr>
          </a:lstStyle>
          <a:p>
            <a:r>
              <a:rPr lang="en-US" smtClean="0"/>
              <a:t>Drag picture to placeholder or click icon to add</a:t>
            </a:r>
            <a:endParaRPr lang="en-US" dirty="0"/>
          </a:p>
        </p:txBody>
      </p:sp>
      <p:sp>
        <p:nvSpPr>
          <p:cNvPr id="18" name="Picture Placeholder 2"/>
          <p:cNvSpPr>
            <a:spLocks noGrp="1"/>
          </p:cNvSpPr>
          <p:nvPr>
            <p:ph type="pic" sz="quarter" idx="19"/>
          </p:nvPr>
        </p:nvSpPr>
        <p:spPr>
          <a:xfrm>
            <a:off x="6990345" y="1604354"/>
            <a:ext cx="1797050" cy="1344612"/>
          </a:xfrm>
        </p:spPr>
        <p:txBody>
          <a:bodyPr>
            <a:normAutofit/>
          </a:bodyPr>
          <a:lstStyle>
            <a:lvl1pPr>
              <a:defRPr sz="1400">
                <a:solidFill>
                  <a:schemeClr val="accent6">
                    <a:lumMod val="60000"/>
                    <a:lumOff val="40000"/>
                  </a:schemeClr>
                </a:solidFill>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2302505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x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smtClean="0"/>
              <a:t>Click to edit Master title style</a:t>
            </a:r>
            <a:endParaRPr lang="en-US"/>
          </a:p>
        </p:txBody>
      </p:sp>
      <p:sp>
        <p:nvSpPr>
          <p:cNvPr id="3" name="Text Placeholder 3"/>
          <p:cNvSpPr>
            <a:spLocks noGrp="1"/>
          </p:cNvSpPr>
          <p:nvPr>
            <p:ph type="body" sz="half" idx="2"/>
          </p:nvPr>
        </p:nvSpPr>
        <p:spPr>
          <a:xfrm>
            <a:off x="339933" y="2151897"/>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Text Placeholder 3"/>
          <p:cNvSpPr>
            <a:spLocks noGrp="1"/>
          </p:cNvSpPr>
          <p:nvPr>
            <p:ph type="body" sz="half" idx="11"/>
          </p:nvPr>
        </p:nvSpPr>
        <p:spPr>
          <a:xfrm>
            <a:off x="3479308" y="2151897"/>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3"/>
          <p:cNvSpPr>
            <a:spLocks noGrp="1"/>
          </p:cNvSpPr>
          <p:nvPr>
            <p:ph type="body" sz="half" idx="13"/>
          </p:nvPr>
        </p:nvSpPr>
        <p:spPr>
          <a:xfrm>
            <a:off x="6624974" y="2151897"/>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Placeholder 3"/>
          <p:cNvSpPr>
            <a:spLocks noGrp="1"/>
          </p:cNvSpPr>
          <p:nvPr>
            <p:ph type="body" sz="half" idx="15"/>
          </p:nvPr>
        </p:nvSpPr>
        <p:spPr>
          <a:xfrm>
            <a:off x="339933" y="3963640"/>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Text Placeholder 3"/>
          <p:cNvSpPr>
            <a:spLocks noGrp="1"/>
          </p:cNvSpPr>
          <p:nvPr>
            <p:ph type="body" sz="half" idx="17"/>
          </p:nvPr>
        </p:nvSpPr>
        <p:spPr>
          <a:xfrm>
            <a:off x="3479308" y="3963640"/>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 Placeholder 3"/>
          <p:cNvSpPr>
            <a:spLocks noGrp="1"/>
          </p:cNvSpPr>
          <p:nvPr>
            <p:ph type="body" sz="half" idx="19"/>
          </p:nvPr>
        </p:nvSpPr>
        <p:spPr>
          <a:xfrm>
            <a:off x="6624974" y="3963640"/>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sz="quarter" idx="20"/>
          </p:nvPr>
        </p:nvSpPr>
        <p:spPr>
          <a:xfrm>
            <a:off x="339939" y="928298"/>
            <a:ext cx="1924050" cy="1100667"/>
          </a:xfrm>
        </p:spPr>
        <p:txBody>
          <a:bodyPr>
            <a:normAutofit/>
          </a:bodyPr>
          <a:lstStyle>
            <a:lvl1pPr>
              <a:defRPr sz="1400">
                <a:solidFill>
                  <a:srgbClr val="C2C2C1"/>
                </a:solidFill>
              </a:defRPr>
            </a:lvl1pPr>
          </a:lstStyle>
          <a:p>
            <a:r>
              <a:rPr lang="en-US" smtClean="0"/>
              <a:t>Drag picture to placeholder or click icon to add</a:t>
            </a:r>
            <a:endParaRPr lang="en-US" dirty="0"/>
          </a:p>
        </p:txBody>
      </p:sp>
      <p:sp>
        <p:nvSpPr>
          <p:cNvPr id="10" name="Picture Placeholder 2"/>
          <p:cNvSpPr>
            <a:spLocks noGrp="1"/>
          </p:cNvSpPr>
          <p:nvPr>
            <p:ph type="pic" sz="quarter" idx="21"/>
          </p:nvPr>
        </p:nvSpPr>
        <p:spPr>
          <a:xfrm>
            <a:off x="3479308" y="928298"/>
            <a:ext cx="1924050" cy="1100667"/>
          </a:xfrm>
        </p:spPr>
        <p:txBody>
          <a:bodyPr>
            <a:normAutofit/>
          </a:bodyPr>
          <a:lstStyle>
            <a:lvl1pPr>
              <a:defRPr sz="1400">
                <a:solidFill>
                  <a:srgbClr val="C2C2C1"/>
                </a:solidFill>
              </a:defRPr>
            </a:lvl1pPr>
          </a:lstStyle>
          <a:p>
            <a:r>
              <a:rPr lang="en-US" smtClean="0"/>
              <a:t>Drag picture to placeholder or click icon to add</a:t>
            </a:r>
            <a:endParaRPr lang="en-US" dirty="0"/>
          </a:p>
        </p:txBody>
      </p:sp>
      <p:sp>
        <p:nvSpPr>
          <p:cNvPr id="11" name="Picture Placeholder 2"/>
          <p:cNvSpPr>
            <a:spLocks noGrp="1"/>
          </p:cNvSpPr>
          <p:nvPr>
            <p:ph type="pic" sz="quarter" idx="22"/>
          </p:nvPr>
        </p:nvSpPr>
        <p:spPr>
          <a:xfrm>
            <a:off x="6624974" y="928298"/>
            <a:ext cx="1924050" cy="1100667"/>
          </a:xfrm>
        </p:spPr>
        <p:txBody>
          <a:bodyPr>
            <a:normAutofit/>
          </a:bodyPr>
          <a:lstStyle>
            <a:lvl1pPr>
              <a:defRPr sz="1400">
                <a:solidFill>
                  <a:srgbClr val="C2C2C1"/>
                </a:solidFill>
              </a:defRPr>
            </a:lvl1pPr>
          </a:lstStyle>
          <a:p>
            <a:r>
              <a:rPr lang="en-US" smtClean="0"/>
              <a:t>Drag picture to placeholder or click icon to add</a:t>
            </a:r>
            <a:endParaRPr lang="en-US" dirty="0"/>
          </a:p>
        </p:txBody>
      </p:sp>
      <p:sp>
        <p:nvSpPr>
          <p:cNvPr id="12" name="Picture Placeholder 2"/>
          <p:cNvSpPr>
            <a:spLocks noGrp="1"/>
          </p:cNvSpPr>
          <p:nvPr>
            <p:ph type="pic" sz="quarter" idx="23"/>
          </p:nvPr>
        </p:nvSpPr>
        <p:spPr>
          <a:xfrm>
            <a:off x="339939" y="2782372"/>
            <a:ext cx="1924050" cy="1100667"/>
          </a:xfrm>
        </p:spPr>
        <p:txBody>
          <a:bodyPr>
            <a:normAutofit/>
          </a:bodyPr>
          <a:lstStyle>
            <a:lvl1pPr>
              <a:defRPr sz="1400">
                <a:solidFill>
                  <a:srgbClr val="C2C2C1"/>
                </a:solidFill>
              </a:defRPr>
            </a:lvl1pPr>
          </a:lstStyle>
          <a:p>
            <a:r>
              <a:rPr lang="en-US" smtClean="0"/>
              <a:t>Drag picture to placeholder or click icon to add</a:t>
            </a:r>
            <a:endParaRPr lang="en-US" dirty="0"/>
          </a:p>
        </p:txBody>
      </p:sp>
      <p:sp>
        <p:nvSpPr>
          <p:cNvPr id="13" name="Picture Placeholder 2"/>
          <p:cNvSpPr>
            <a:spLocks noGrp="1"/>
          </p:cNvSpPr>
          <p:nvPr>
            <p:ph type="pic" sz="quarter" idx="24"/>
          </p:nvPr>
        </p:nvSpPr>
        <p:spPr>
          <a:xfrm>
            <a:off x="3479308" y="2782372"/>
            <a:ext cx="1924050" cy="1100667"/>
          </a:xfrm>
        </p:spPr>
        <p:txBody>
          <a:bodyPr>
            <a:normAutofit/>
          </a:bodyPr>
          <a:lstStyle>
            <a:lvl1pPr>
              <a:defRPr sz="1400">
                <a:solidFill>
                  <a:srgbClr val="C2C2C1"/>
                </a:solidFill>
              </a:defRPr>
            </a:lvl1pPr>
          </a:lstStyle>
          <a:p>
            <a:r>
              <a:rPr lang="en-US" smtClean="0"/>
              <a:t>Drag picture to placeholder or click icon to add</a:t>
            </a:r>
            <a:endParaRPr lang="en-US" dirty="0"/>
          </a:p>
        </p:txBody>
      </p:sp>
      <p:sp>
        <p:nvSpPr>
          <p:cNvPr id="14" name="Picture Placeholder 2"/>
          <p:cNvSpPr>
            <a:spLocks noGrp="1"/>
          </p:cNvSpPr>
          <p:nvPr>
            <p:ph type="pic" sz="quarter" idx="25"/>
          </p:nvPr>
        </p:nvSpPr>
        <p:spPr>
          <a:xfrm>
            <a:off x="6624974" y="2782372"/>
            <a:ext cx="1924050" cy="1100667"/>
          </a:xfrm>
        </p:spPr>
        <p:txBody>
          <a:bodyPr>
            <a:normAutofit/>
          </a:bodyPr>
          <a:lstStyle>
            <a:lvl1pPr>
              <a:defRPr sz="1400">
                <a:solidFill>
                  <a:srgbClr val="C2C2C1"/>
                </a:solidFill>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32730930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789" y="114936"/>
            <a:ext cx="8205304" cy="85725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11777"/>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92" r:id="rId3"/>
    <p:sldLayoutId id="2147483677" r:id="rId4"/>
    <p:sldLayoutId id="2147483678" r:id="rId5"/>
    <p:sldLayoutId id="2147483679" r:id="rId6"/>
    <p:sldLayoutId id="2147483689" r:id="rId7"/>
    <p:sldLayoutId id="2147483690" r:id="rId8"/>
    <p:sldLayoutId id="2147483691" r:id="rId9"/>
    <p:sldLayoutId id="2147483680" r:id="rId10"/>
    <p:sldLayoutId id="2147483681" r:id="rId11"/>
    <p:sldLayoutId id="2147483686" r:id="rId12"/>
    <p:sldLayoutId id="2147483687" r:id="rId13"/>
    <p:sldLayoutId id="2147483693" r:id="rId14"/>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l" defTabSz="457200" rtl="0" eaLnBrk="1" latinLnBrk="0" hangingPunct="1">
        <a:spcBef>
          <a:spcPct val="0"/>
        </a:spcBef>
        <a:buNone/>
        <a:defRPr sz="2800" b="1" i="0" kern="1200">
          <a:solidFill>
            <a:schemeClr val="tx1">
              <a:lumMod val="95000"/>
            </a:schemeClr>
          </a:solidFill>
          <a:latin typeface="+mj-lt"/>
          <a:ea typeface="+mj-ea"/>
          <a:cs typeface="Arial"/>
        </a:defRPr>
      </a:lvl1pPr>
    </p:titleStyle>
    <p:bodyStyle>
      <a:lvl1pPr marL="0" indent="0" algn="l" defTabSz="457200" rtl="0" eaLnBrk="1" latinLnBrk="0" hangingPunct="1">
        <a:spcBef>
          <a:spcPct val="20000"/>
        </a:spcBef>
        <a:buFontTx/>
        <a:buNone/>
        <a:defRPr sz="2400" b="0" i="0" kern="1200">
          <a:solidFill>
            <a:schemeClr val="tx1"/>
          </a:solidFill>
          <a:latin typeface="+mj-lt"/>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mj-lt"/>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mj-lt"/>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mj-lt"/>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tiff"/><Relationship Id="rId1" Type="http://schemas.openxmlformats.org/officeDocument/2006/relationships/slideLayout" Target="../slideLayouts/slideLayout14.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4.xml"/><Relationship Id="rId2"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12.tiff"/><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909506" y="1470704"/>
            <a:ext cx="7324988" cy="744537"/>
          </a:xfrm>
        </p:spPr>
        <p:txBody>
          <a:bodyPr/>
          <a:lstStyle/>
          <a:p>
            <a:r>
              <a:rPr lang="pl-PL" dirty="0" err="1" smtClean="0"/>
              <a:t>An</a:t>
            </a:r>
            <a:r>
              <a:rPr lang="pl-PL" dirty="0" smtClean="0"/>
              <a:t> </a:t>
            </a:r>
            <a:r>
              <a:rPr lang="pl-PL" dirty="0" err="1" smtClean="0"/>
              <a:t>introduction</a:t>
            </a:r>
            <a:r>
              <a:rPr lang="pl-PL" dirty="0" smtClean="0"/>
              <a:t> to Amazon AI</a:t>
            </a:r>
            <a:endParaRPr lang="en-US" dirty="0"/>
          </a:p>
        </p:txBody>
      </p:sp>
      <p:sp>
        <p:nvSpPr>
          <p:cNvPr id="9" name="Text Placeholder 1"/>
          <p:cNvSpPr>
            <a:spLocks noGrp="1"/>
          </p:cNvSpPr>
          <p:nvPr>
            <p:ph type="body" sz="quarter" idx="10"/>
          </p:nvPr>
        </p:nvSpPr>
        <p:spPr>
          <a:xfrm>
            <a:off x="1384270" y="2522135"/>
            <a:ext cx="6363275" cy="1868245"/>
          </a:xfrm>
        </p:spPr>
        <p:txBody>
          <a:bodyPr>
            <a:normAutofit/>
          </a:bodyPr>
          <a:lstStyle/>
          <a:p>
            <a:r>
              <a:rPr lang="en-US" sz="1600" dirty="0" smtClean="0">
                <a:solidFill>
                  <a:srgbClr val="FFFFFF"/>
                </a:solidFill>
                <a:latin typeface="Arial"/>
              </a:rPr>
              <a:t>Julien </a:t>
            </a:r>
            <a:r>
              <a:rPr lang="en-US" sz="1600" dirty="0" smtClean="0">
                <a:solidFill>
                  <a:srgbClr val="FFFFFF"/>
                </a:solidFill>
                <a:latin typeface="Arial"/>
              </a:rPr>
              <a:t>Simon</a:t>
            </a:r>
          </a:p>
          <a:p>
            <a:r>
              <a:rPr lang="en-US" sz="1600" dirty="0" smtClean="0">
                <a:solidFill>
                  <a:srgbClr val="FFFFFF"/>
                </a:solidFill>
                <a:latin typeface="Arial"/>
              </a:rPr>
              <a:t>Principal </a:t>
            </a:r>
            <a:r>
              <a:rPr lang="en-US" sz="1600" dirty="0" smtClean="0">
                <a:solidFill>
                  <a:srgbClr val="FFFFFF"/>
                </a:solidFill>
                <a:latin typeface="Arial"/>
              </a:rPr>
              <a:t>Technical Evangelist, </a:t>
            </a:r>
            <a:r>
              <a:rPr lang="en-US" sz="1600" dirty="0" smtClean="0">
                <a:solidFill>
                  <a:srgbClr val="FFFFFF"/>
                </a:solidFill>
                <a:latin typeface="Arial"/>
              </a:rPr>
              <a:t>AWS</a:t>
            </a:r>
          </a:p>
          <a:p>
            <a:r>
              <a:rPr lang="en-US" sz="1600" dirty="0" smtClean="0">
                <a:solidFill>
                  <a:srgbClr val="F55656"/>
                </a:solidFill>
                <a:latin typeface="Arial"/>
              </a:rPr>
              <a:t>@</a:t>
            </a:r>
            <a:r>
              <a:rPr lang="en-US" sz="1600" dirty="0" err="1" smtClean="0">
                <a:solidFill>
                  <a:srgbClr val="F55656"/>
                </a:solidFill>
                <a:latin typeface="Arial"/>
              </a:rPr>
              <a:t>julsimon</a:t>
            </a:r>
            <a:endParaRPr lang="en-US" sz="1600" dirty="0" smtClean="0">
              <a:solidFill>
                <a:srgbClr val="F55656"/>
              </a:solidFill>
              <a:latin typeface="Arial"/>
            </a:endParaRPr>
          </a:p>
        </p:txBody>
      </p:sp>
    </p:spTree>
    <p:extLst>
      <p:ext uri="{BB962C8B-B14F-4D97-AF65-F5344CB8AC3E}">
        <p14:creationId xmlns:p14="http://schemas.microsoft.com/office/powerpoint/2010/main" val="2116548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pl-PL" altLang="en-US" smtClean="0">
                <a:latin typeface="Arial"/>
              </a:rPr>
              <a:t>Amazon Polly: </a:t>
            </a:r>
            <a:r>
              <a:rPr lang="pl-PL" altLang="en-US" dirty="0" smtClean="0">
                <a:latin typeface="Arial"/>
              </a:rPr>
              <a:t>Language Portfolio</a:t>
            </a:r>
            <a:endParaRPr lang="en-US" altLang="en-US" dirty="0" smtClean="0">
              <a:latin typeface="Arial"/>
            </a:endParaRPr>
          </a:p>
        </p:txBody>
      </p:sp>
      <p:sp>
        <p:nvSpPr>
          <p:cNvPr id="12" name="Text Box 5"/>
          <p:cNvSpPr txBox="1">
            <a:spLocks noChangeArrowheads="1"/>
          </p:cNvSpPr>
          <p:nvPr/>
        </p:nvSpPr>
        <p:spPr bwMode="auto">
          <a:xfrm>
            <a:off x="3799284" y="806053"/>
            <a:ext cx="2700338" cy="1685925"/>
          </a:xfrm>
          <a:prstGeom prst="rect">
            <a:avLst/>
          </a:prstGeom>
          <a:noFill/>
          <a:ln>
            <a:noFill/>
          </a:ln>
          <a:extLst/>
        </p:spPr>
        <p:txBody>
          <a:bodyPr lIns="61229" tIns="30615" rIns="61229" bIns="30615"/>
          <a:lstStyle/>
          <a:p>
            <a:pPr>
              <a:lnSpc>
                <a:spcPct val="150000"/>
              </a:lnSpc>
              <a:defRPr/>
            </a:pPr>
            <a:r>
              <a:rPr lang="pl-PL" sz="1050" b="1" dirty="0" err="1">
                <a:latin typeface="Arial"/>
                <a:cs typeface="Arial"/>
              </a:rPr>
              <a:t>Americas</a:t>
            </a:r>
            <a:r>
              <a:rPr lang="pl-PL" sz="1050" b="1" dirty="0">
                <a:latin typeface="Arial"/>
                <a:cs typeface="Arial"/>
              </a:rPr>
              <a:t>:</a:t>
            </a:r>
          </a:p>
          <a:p>
            <a:pPr marL="257178" indent="-257178">
              <a:lnSpc>
                <a:spcPct val="150000"/>
              </a:lnSpc>
              <a:buFont typeface="Arial" pitchFamily="34" charset="0"/>
              <a:buChar char="•"/>
              <a:defRPr/>
            </a:pPr>
            <a:r>
              <a:rPr lang="pl-PL" sz="1050" b="1" dirty="0" err="1">
                <a:latin typeface="Arial"/>
                <a:cs typeface="Arial"/>
              </a:rPr>
              <a:t>Brazilian</a:t>
            </a:r>
            <a:r>
              <a:rPr lang="pl-PL" sz="1050" b="1" dirty="0">
                <a:latin typeface="Arial"/>
                <a:cs typeface="Arial"/>
              </a:rPr>
              <a:t> </a:t>
            </a:r>
            <a:r>
              <a:rPr lang="pl-PL" sz="1050" b="1" dirty="0" err="1">
                <a:latin typeface="Arial"/>
                <a:cs typeface="Arial"/>
              </a:rPr>
              <a:t>Portuguese</a:t>
            </a:r>
            <a:endParaRPr lang="pl-PL" sz="1050" b="1" dirty="0">
              <a:latin typeface="Arial"/>
              <a:cs typeface="Arial"/>
            </a:endParaRPr>
          </a:p>
          <a:p>
            <a:pPr marL="257178" indent="-257178">
              <a:lnSpc>
                <a:spcPct val="150000"/>
              </a:lnSpc>
              <a:buFont typeface="Arial" pitchFamily="34" charset="0"/>
              <a:buChar char="•"/>
              <a:defRPr/>
            </a:pPr>
            <a:r>
              <a:rPr lang="pl-PL" sz="1050" b="1" dirty="0">
                <a:latin typeface="Arial"/>
                <a:cs typeface="Arial"/>
              </a:rPr>
              <a:t>Canadian French</a:t>
            </a:r>
          </a:p>
          <a:p>
            <a:pPr marL="257178" indent="-257178">
              <a:lnSpc>
                <a:spcPct val="150000"/>
              </a:lnSpc>
              <a:buFont typeface="Arial" pitchFamily="34" charset="0"/>
              <a:buChar char="•"/>
              <a:defRPr/>
            </a:pPr>
            <a:r>
              <a:rPr lang="pl-PL" sz="1050" b="1" dirty="0">
                <a:latin typeface="Arial"/>
                <a:cs typeface="Arial"/>
              </a:rPr>
              <a:t>English (US) </a:t>
            </a:r>
          </a:p>
          <a:p>
            <a:pPr marL="257178" indent="-257178">
              <a:lnSpc>
                <a:spcPct val="150000"/>
              </a:lnSpc>
              <a:buFont typeface="Arial" pitchFamily="34" charset="0"/>
              <a:buChar char="•"/>
              <a:defRPr/>
            </a:pPr>
            <a:r>
              <a:rPr lang="pl-PL" sz="1050" b="1" dirty="0">
                <a:latin typeface="Arial"/>
                <a:cs typeface="Arial"/>
              </a:rPr>
              <a:t>Spanish (US)</a:t>
            </a:r>
          </a:p>
          <a:p>
            <a:pPr marL="257178" indent="-257178">
              <a:lnSpc>
                <a:spcPct val="150000"/>
              </a:lnSpc>
              <a:buFont typeface="Arial" pitchFamily="34" charset="0"/>
              <a:buChar char="•"/>
              <a:defRPr/>
            </a:pPr>
            <a:endParaRPr lang="pl-PL" sz="1050" b="1" dirty="0">
              <a:latin typeface="Arial"/>
              <a:cs typeface="Arial"/>
            </a:endParaRPr>
          </a:p>
        </p:txBody>
      </p:sp>
      <p:sp>
        <p:nvSpPr>
          <p:cNvPr id="13" name="Text Box 5"/>
          <p:cNvSpPr txBox="1">
            <a:spLocks noChangeArrowheads="1"/>
          </p:cNvSpPr>
          <p:nvPr/>
        </p:nvSpPr>
        <p:spPr bwMode="auto">
          <a:xfrm>
            <a:off x="6138268" y="832247"/>
            <a:ext cx="2055614" cy="1685925"/>
          </a:xfrm>
          <a:prstGeom prst="rect">
            <a:avLst/>
          </a:prstGeom>
          <a:noFill/>
          <a:ln>
            <a:noFill/>
          </a:ln>
          <a:extLst/>
        </p:spPr>
        <p:txBody>
          <a:bodyPr lIns="61229" tIns="30615" rIns="61229" bIns="30615"/>
          <a:lstStyle/>
          <a:p>
            <a:pPr>
              <a:lnSpc>
                <a:spcPct val="150000"/>
              </a:lnSpc>
              <a:defRPr/>
            </a:pPr>
            <a:r>
              <a:rPr lang="pl-PL" sz="1050" b="1" dirty="0" smtClean="0">
                <a:latin typeface="Arial"/>
                <a:cs typeface="Arial"/>
              </a:rPr>
              <a:t>APAC</a:t>
            </a:r>
            <a:r>
              <a:rPr lang="pl-PL" sz="1050" b="1" dirty="0">
                <a:latin typeface="Arial"/>
                <a:cs typeface="Arial"/>
              </a:rPr>
              <a:t>:</a:t>
            </a:r>
          </a:p>
          <a:p>
            <a:pPr marL="257178" indent="-257178">
              <a:lnSpc>
                <a:spcPct val="150000"/>
              </a:lnSpc>
              <a:buFont typeface="Arial" pitchFamily="34" charset="0"/>
              <a:buChar char="•"/>
              <a:defRPr/>
            </a:pPr>
            <a:r>
              <a:rPr lang="pl-PL" sz="1050" b="1" dirty="0" err="1">
                <a:latin typeface="Arial"/>
                <a:cs typeface="Arial"/>
              </a:rPr>
              <a:t>Australian</a:t>
            </a:r>
            <a:r>
              <a:rPr lang="pl-PL" sz="1050" b="1" dirty="0">
                <a:latin typeface="Arial"/>
                <a:cs typeface="Arial"/>
              </a:rPr>
              <a:t> English  </a:t>
            </a:r>
          </a:p>
          <a:p>
            <a:pPr marL="257178" indent="-257178">
              <a:lnSpc>
                <a:spcPct val="150000"/>
              </a:lnSpc>
              <a:buFont typeface="Arial" pitchFamily="34" charset="0"/>
              <a:buChar char="•"/>
              <a:defRPr/>
            </a:pPr>
            <a:r>
              <a:rPr lang="pl-PL" sz="1050" b="1" dirty="0">
                <a:latin typeface="Arial"/>
                <a:cs typeface="Arial"/>
              </a:rPr>
              <a:t>Indian English </a:t>
            </a:r>
          </a:p>
          <a:p>
            <a:pPr marL="257178" indent="-257178">
              <a:lnSpc>
                <a:spcPct val="150000"/>
              </a:lnSpc>
              <a:buFont typeface="Arial" pitchFamily="34" charset="0"/>
              <a:buChar char="•"/>
              <a:defRPr/>
            </a:pPr>
            <a:r>
              <a:rPr lang="pl-PL" sz="1050" b="1" dirty="0" smtClean="0">
                <a:latin typeface="Arial"/>
                <a:cs typeface="Arial"/>
              </a:rPr>
              <a:t>Japanese</a:t>
            </a:r>
            <a:endParaRPr lang="pl-PL" sz="1050" b="1" dirty="0">
              <a:latin typeface="Arial"/>
              <a:cs typeface="Arial"/>
            </a:endParaRPr>
          </a:p>
          <a:p>
            <a:pPr marL="257178" indent="-257178">
              <a:lnSpc>
                <a:spcPct val="150000"/>
              </a:lnSpc>
              <a:buFont typeface="Arial" pitchFamily="34" charset="0"/>
              <a:buChar char="•"/>
              <a:defRPr/>
            </a:pPr>
            <a:endParaRPr lang="pl-PL" sz="1050" b="1" dirty="0">
              <a:latin typeface="Arial"/>
              <a:cs typeface="Arial"/>
            </a:endParaRPr>
          </a:p>
        </p:txBody>
      </p:sp>
      <p:sp>
        <p:nvSpPr>
          <p:cNvPr id="14" name="Text Box 5"/>
          <p:cNvSpPr txBox="1">
            <a:spLocks noChangeArrowheads="1"/>
          </p:cNvSpPr>
          <p:nvPr/>
        </p:nvSpPr>
        <p:spPr bwMode="auto">
          <a:xfrm>
            <a:off x="1585913" y="717037"/>
            <a:ext cx="1999059" cy="1685925"/>
          </a:xfrm>
          <a:prstGeom prst="rect">
            <a:avLst/>
          </a:prstGeom>
          <a:noFill/>
          <a:ln>
            <a:noFill/>
          </a:ln>
          <a:extLst/>
        </p:spPr>
        <p:txBody>
          <a:bodyPr lIns="61229" tIns="30615" rIns="61229" bIns="30615"/>
          <a:lstStyle/>
          <a:p>
            <a:pPr>
              <a:lnSpc>
                <a:spcPct val="150000"/>
              </a:lnSpc>
              <a:defRPr/>
            </a:pPr>
            <a:r>
              <a:rPr lang="en-US" sz="1050" b="1" dirty="0">
                <a:latin typeface="Arial"/>
                <a:cs typeface="Arial"/>
              </a:rPr>
              <a:t>EMEA:</a:t>
            </a:r>
          </a:p>
          <a:p>
            <a:pPr marL="257178" indent="-257178">
              <a:lnSpc>
                <a:spcPct val="150000"/>
              </a:lnSpc>
              <a:buFont typeface="Arial" pitchFamily="34" charset="0"/>
              <a:buChar char="•"/>
              <a:defRPr/>
            </a:pPr>
            <a:r>
              <a:rPr lang="pl-PL" sz="1050" b="1" dirty="0">
                <a:latin typeface="Arial"/>
                <a:cs typeface="Arial"/>
              </a:rPr>
              <a:t>British </a:t>
            </a:r>
            <a:r>
              <a:rPr lang="en-US" sz="1050" b="1" dirty="0">
                <a:latin typeface="Arial"/>
                <a:cs typeface="Arial"/>
              </a:rPr>
              <a:t>English</a:t>
            </a:r>
          </a:p>
          <a:p>
            <a:pPr marL="257178" indent="-257178">
              <a:lnSpc>
                <a:spcPct val="150000"/>
              </a:lnSpc>
              <a:buFont typeface="Arial" pitchFamily="34" charset="0"/>
              <a:buChar char="•"/>
              <a:defRPr/>
            </a:pPr>
            <a:r>
              <a:rPr lang="en-US" sz="1050" b="1" dirty="0" smtClean="0">
                <a:latin typeface="Arial"/>
                <a:cs typeface="Arial"/>
              </a:rPr>
              <a:t>Danish</a:t>
            </a:r>
            <a:endParaRPr lang="en-US" sz="1050" b="1" dirty="0">
              <a:latin typeface="Arial"/>
              <a:cs typeface="Arial"/>
            </a:endParaRPr>
          </a:p>
          <a:p>
            <a:pPr marL="257178" indent="-257178">
              <a:lnSpc>
                <a:spcPct val="150000"/>
              </a:lnSpc>
              <a:buFont typeface="Arial" pitchFamily="34" charset="0"/>
              <a:buChar char="•"/>
              <a:defRPr/>
            </a:pPr>
            <a:r>
              <a:rPr lang="en-US" sz="1050" b="1" dirty="0">
                <a:latin typeface="Arial"/>
                <a:cs typeface="Arial"/>
              </a:rPr>
              <a:t>Dutch </a:t>
            </a:r>
          </a:p>
          <a:p>
            <a:pPr marL="257178" indent="-257178">
              <a:lnSpc>
                <a:spcPct val="150000"/>
              </a:lnSpc>
              <a:buFont typeface="Arial" pitchFamily="34" charset="0"/>
              <a:buChar char="•"/>
              <a:defRPr/>
            </a:pPr>
            <a:r>
              <a:rPr lang="en-US" sz="1050" b="1" dirty="0" smtClean="0">
                <a:latin typeface="Arial"/>
                <a:cs typeface="Arial"/>
              </a:rPr>
              <a:t>French</a:t>
            </a:r>
            <a:endParaRPr lang="en-US" sz="1050" b="1" dirty="0">
              <a:latin typeface="Arial"/>
              <a:cs typeface="Arial"/>
            </a:endParaRPr>
          </a:p>
          <a:p>
            <a:pPr marL="257178" indent="-257178">
              <a:lnSpc>
                <a:spcPct val="150000"/>
              </a:lnSpc>
              <a:buFont typeface="Arial" pitchFamily="34" charset="0"/>
              <a:buChar char="•"/>
              <a:defRPr/>
            </a:pPr>
            <a:r>
              <a:rPr lang="en-US" sz="1050" b="1" dirty="0">
                <a:latin typeface="Arial"/>
                <a:cs typeface="Arial"/>
              </a:rPr>
              <a:t>German</a:t>
            </a:r>
          </a:p>
          <a:p>
            <a:pPr marL="257178" indent="-257178">
              <a:lnSpc>
                <a:spcPct val="150000"/>
              </a:lnSpc>
              <a:buFont typeface="Arial" pitchFamily="34" charset="0"/>
              <a:buChar char="•"/>
              <a:defRPr/>
            </a:pPr>
            <a:r>
              <a:rPr lang="en-US" sz="1050" b="1" dirty="0">
                <a:latin typeface="Arial"/>
                <a:cs typeface="Arial"/>
              </a:rPr>
              <a:t>Icelandic</a:t>
            </a:r>
          </a:p>
          <a:p>
            <a:pPr marL="257178" indent="-257178">
              <a:lnSpc>
                <a:spcPct val="150000"/>
              </a:lnSpc>
              <a:buFont typeface="Arial" pitchFamily="34" charset="0"/>
              <a:buChar char="•"/>
              <a:defRPr/>
            </a:pPr>
            <a:r>
              <a:rPr lang="en-US" sz="1050" b="1" dirty="0">
                <a:latin typeface="Arial"/>
                <a:cs typeface="Arial"/>
              </a:rPr>
              <a:t>Italian</a:t>
            </a:r>
          </a:p>
          <a:p>
            <a:pPr marL="257178" indent="-257178">
              <a:lnSpc>
                <a:spcPct val="150000"/>
              </a:lnSpc>
              <a:buFont typeface="Arial" pitchFamily="34" charset="0"/>
              <a:buChar char="•"/>
              <a:defRPr/>
            </a:pPr>
            <a:r>
              <a:rPr lang="en-US" sz="1050" b="1" dirty="0" err="1">
                <a:latin typeface="Arial"/>
                <a:cs typeface="Arial"/>
              </a:rPr>
              <a:t>Norw</a:t>
            </a:r>
            <a:r>
              <a:rPr lang="pl-PL" sz="1050" b="1" dirty="0">
                <a:latin typeface="Arial"/>
                <a:cs typeface="Arial"/>
              </a:rPr>
              <a:t>e</a:t>
            </a:r>
            <a:r>
              <a:rPr lang="en-US" sz="1050" b="1" dirty="0" err="1">
                <a:latin typeface="Arial"/>
                <a:cs typeface="Arial"/>
              </a:rPr>
              <a:t>gian</a:t>
            </a:r>
            <a:r>
              <a:rPr lang="en-US" sz="1050" b="1" dirty="0">
                <a:latin typeface="Arial"/>
                <a:cs typeface="Arial"/>
              </a:rPr>
              <a:t> </a:t>
            </a:r>
          </a:p>
          <a:p>
            <a:pPr marL="257178" indent="-257178">
              <a:lnSpc>
                <a:spcPct val="150000"/>
              </a:lnSpc>
              <a:buFont typeface="Arial" pitchFamily="34" charset="0"/>
              <a:buChar char="•"/>
              <a:defRPr/>
            </a:pPr>
            <a:r>
              <a:rPr lang="en-US" sz="1050" b="1" dirty="0">
                <a:latin typeface="Arial"/>
                <a:cs typeface="Arial"/>
              </a:rPr>
              <a:t>Polish </a:t>
            </a:r>
          </a:p>
          <a:p>
            <a:pPr marL="257178" indent="-257178">
              <a:lnSpc>
                <a:spcPct val="150000"/>
              </a:lnSpc>
              <a:buFont typeface="Arial" pitchFamily="34" charset="0"/>
              <a:buChar char="•"/>
              <a:defRPr/>
            </a:pPr>
            <a:r>
              <a:rPr lang="en-US" sz="1050" b="1" dirty="0">
                <a:latin typeface="Arial"/>
                <a:cs typeface="Arial"/>
              </a:rPr>
              <a:t>Portuguese</a:t>
            </a:r>
          </a:p>
          <a:p>
            <a:pPr marL="257178" indent="-257178">
              <a:lnSpc>
                <a:spcPct val="150000"/>
              </a:lnSpc>
              <a:buFont typeface="Arial" pitchFamily="34" charset="0"/>
              <a:buChar char="•"/>
              <a:defRPr/>
            </a:pPr>
            <a:r>
              <a:rPr lang="en-US" sz="1050" b="1" dirty="0">
                <a:latin typeface="Arial"/>
                <a:cs typeface="Arial"/>
              </a:rPr>
              <a:t>Romanian</a:t>
            </a:r>
          </a:p>
          <a:p>
            <a:pPr marL="257178" indent="-257178">
              <a:lnSpc>
                <a:spcPct val="150000"/>
              </a:lnSpc>
              <a:buFont typeface="Arial" pitchFamily="34" charset="0"/>
              <a:buChar char="•"/>
              <a:defRPr/>
            </a:pPr>
            <a:r>
              <a:rPr lang="pl-PL" sz="1050" b="1" dirty="0">
                <a:latin typeface="Arial"/>
                <a:cs typeface="Arial"/>
              </a:rPr>
              <a:t>Russian</a:t>
            </a:r>
            <a:endParaRPr lang="en-US" sz="1050" b="1" dirty="0">
              <a:latin typeface="Arial"/>
              <a:cs typeface="Arial"/>
            </a:endParaRPr>
          </a:p>
          <a:p>
            <a:pPr marL="257178" indent="-257178">
              <a:lnSpc>
                <a:spcPct val="150000"/>
              </a:lnSpc>
              <a:buFont typeface="Arial" pitchFamily="34" charset="0"/>
              <a:buChar char="•"/>
              <a:defRPr/>
            </a:pPr>
            <a:r>
              <a:rPr lang="en-US" sz="1050" b="1" dirty="0">
                <a:latin typeface="Arial"/>
                <a:cs typeface="Arial"/>
              </a:rPr>
              <a:t>Spanish</a:t>
            </a:r>
          </a:p>
          <a:p>
            <a:pPr marL="257178" indent="-257178">
              <a:lnSpc>
                <a:spcPct val="150000"/>
              </a:lnSpc>
              <a:buFont typeface="Arial" pitchFamily="34" charset="0"/>
              <a:buChar char="•"/>
              <a:defRPr/>
            </a:pPr>
            <a:r>
              <a:rPr lang="en-US" sz="1050" b="1" dirty="0">
                <a:latin typeface="Arial"/>
                <a:cs typeface="Arial"/>
              </a:rPr>
              <a:t>Swedish</a:t>
            </a:r>
            <a:endParaRPr lang="pl-PL" sz="1050" b="1" dirty="0">
              <a:latin typeface="Arial"/>
              <a:cs typeface="Arial"/>
            </a:endParaRPr>
          </a:p>
          <a:p>
            <a:pPr marL="257178" indent="-257178">
              <a:lnSpc>
                <a:spcPct val="150000"/>
              </a:lnSpc>
              <a:buFont typeface="Arial" pitchFamily="34" charset="0"/>
              <a:buChar char="•"/>
              <a:defRPr/>
            </a:pPr>
            <a:r>
              <a:rPr lang="en-US" sz="1050" b="1" dirty="0">
                <a:latin typeface="Arial"/>
                <a:cs typeface="Arial"/>
              </a:rPr>
              <a:t>Turkish</a:t>
            </a:r>
            <a:endParaRPr lang="pl-PL" sz="1050" b="1" dirty="0">
              <a:latin typeface="Arial"/>
              <a:cs typeface="Arial"/>
            </a:endParaRPr>
          </a:p>
          <a:p>
            <a:pPr marL="257178" indent="-257178">
              <a:lnSpc>
                <a:spcPct val="150000"/>
              </a:lnSpc>
              <a:buFont typeface="Arial" pitchFamily="34" charset="0"/>
              <a:buChar char="•"/>
              <a:defRPr/>
            </a:pPr>
            <a:r>
              <a:rPr lang="pl-PL" sz="1050" b="1" dirty="0" smtClean="0">
                <a:latin typeface="Arial"/>
                <a:cs typeface="Arial"/>
              </a:rPr>
              <a:t>Welsh</a:t>
            </a:r>
          </a:p>
          <a:p>
            <a:pPr marL="257178" indent="-257178">
              <a:lnSpc>
                <a:spcPct val="150000"/>
              </a:lnSpc>
              <a:buFont typeface="Arial" pitchFamily="34" charset="0"/>
              <a:buChar char="•"/>
              <a:defRPr/>
            </a:pPr>
            <a:r>
              <a:rPr lang="pl-PL" sz="1050" b="1" dirty="0" smtClean="0">
                <a:latin typeface="Arial"/>
                <a:cs typeface="Arial"/>
              </a:rPr>
              <a:t>Welsh English</a:t>
            </a:r>
          </a:p>
          <a:p>
            <a:pPr marL="257178" indent="-257178">
              <a:lnSpc>
                <a:spcPct val="150000"/>
              </a:lnSpc>
              <a:buFont typeface="Arial" pitchFamily="34" charset="0"/>
              <a:buChar char="•"/>
              <a:defRPr/>
            </a:pPr>
            <a:endParaRPr lang="en-US" sz="1050" b="1" dirty="0">
              <a:latin typeface="Arial"/>
              <a:cs typeface="Aria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739159" y="2278993"/>
            <a:ext cx="3837382" cy="187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2460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solidFill>
              </a:rPr>
              <a:t>Amazon </a:t>
            </a:r>
            <a:r>
              <a:rPr lang="en-US" dirty="0" err="1" smtClean="0">
                <a:solidFill>
                  <a:schemeClr val="accent1"/>
                </a:solidFill>
              </a:rPr>
              <a:t>Rekognition</a:t>
            </a:r>
            <a:endParaRPr lang="en-US" sz="2000" dirty="0">
              <a:solidFill>
                <a:schemeClr val="accent1"/>
              </a:solidFill>
            </a:endParaRPr>
          </a:p>
        </p:txBody>
      </p:sp>
    </p:spTree>
    <p:extLst>
      <p:ext uri="{BB962C8B-B14F-4D97-AF65-F5344CB8AC3E}">
        <p14:creationId xmlns:p14="http://schemas.microsoft.com/office/powerpoint/2010/main" val="13341642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Arial"/>
              </a:rPr>
              <a:t>Amazon </a:t>
            </a:r>
            <a:r>
              <a:rPr lang="en-US" b="0" dirty="0" err="1" smtClean="0">
                <a:latin typeface="Arial"/>
              </a:rPr>
              <a:t>Rekognition</a:t>
            </a:r>
            <a:endParaRPr lang="en-US" b="0" dirty="0">
              <a:latin typeface="Arial"/>
            </a:endParaRPr>
          </a:p>
        </p:txBody>
      </p:sp>
      <p:sp>
        <p:nvSpPr>
          <p:cNvPr id="8" name="Rectangle 7"/>
          <p:cNvSpPr/>
          <p:nvPr/>
        </p:nvSpPr>
        <p:spPr>
          <a:xfrm>
            <a:off x="0" y="650438"/>
            <a:ext cx="9144000" cy="923330"/>
          </a:xfrm>
          <a:prstGeom prst="rect">
            <a:avLst/>
          </a:prstGeom>
        </p:spPr>
        <p:txBody>
          <a:bodyPr wrap="square">
            <a:spAutoFit/>
          </a:bodyPr>
          <a:lstStyle/>
          <a:p>
            <a:pPr algn="ctr"/>
            <a:endParaRPr lang="en-US" dirty="0" smtClean="0">
              <a:latin typeface="Arial"/>
              <a:cs typeface="Arial"/>
            </a:endParaRPr>
          </a:p>
          <a:p>
            <a:pPr algn="ctr"/>
            <a:r>
              <a:rPr lang="en-US" dirty="0" smtClean="0">
                <a:latin typeface="Arial"/>
                <a:cs typeface="Arial"/>
              </a:rPr>
              <a:t>Deep </a:t>
            </a:r>
            <a:r>
              <a:rPr lang="en-US" dirty="0">
                <a:latin typeface="Arial"/>
                <a:cs typeface="Arial"/>
              </a:rPr>
              <a:t>learning-based image recognition service</a:t>
            </a:r>
          </a:p>
          <a:p>
            <a:pPr algn="ctr"/>
            <a:r>
              <a:rPr lang="en-US" dirty="0">
                <a:latin typeface="Arial"/>
                <a:cs typeface="Arial"/>
              </a:rPr>
              <a:t>Search, verify, and organize millions of images</a:t>
            </a:r>
          </a:p>
        </p:txBody>
      </p:sp>
      <p:grpSp>
        <p:nvGrpSpPr>
          <p:cNvPr id="3" name="Group 2"/>
          <p:cNvGrpSpPr/>
          <p:nvPr/>
        </p:nvGrpSpPr>
        <p:grpSpPr>
          <a:xfrm>
            <a:off x="0" y="1577474"/>
            <a:ext cx="9130473" cy="2830057"/>
            <a:chOff x="0" y="1577474"/>
            <a:chExt cx="9130473" cy="2830057"/>
          </a:xfrm>
        </p:grpSpPr>
        <p:sp>
          <p:nvSpPr>
            <p:cNvPr id="4" name="TextBox 3"/>
            <p:cNvSpPr txBox="1"/>
            <p:nvPr/>
          </p:nvSpPr>
          <p:spPr>
            <a:xfrm>
              <a:off x="369917" y="3785870"/>
              <a:ext cx="1814919" cy="584775"/>
            </a:xfrm>
            <a:prstGeom prst="rect">
              <a:avLst/>
            </a:prstGeom>
            <a:noFill/>
          </p:spPr>
          <p:txBody>
            <a:bodyPr wrap="none" rtlCol="0">
              <a:spAutoFit/>
            </a:bodyPr>
            <a:lstStyle/>
            <a:p>
              <a:pPr algn="ctr"/>
              <a:r>
                <a:rPr lang="en-US" sz="1600" dirty="0" smtClean="0">
                  <a:latin typeface="Arial"/>
                  <a:cs typeface="Arial"/>
                </a:rPr>
                <a:t>Object and Scene</a:t>
              </a:r>
            </a:p>
            <a:p>
              <a:pPr algn="ctr"/>
              <a:r>
                <a:rPr lang="en-US" sz="1600" dirty="0" smtClean="0">
                  <a:latin typeface="Arial"/>
                  <a:cs typeface="Arial"/>
                </a:rPr>
                <a:t>Detection</a:t>
              </a:r>
              <a:endParaRPr lang="en-US" sz="1600" dirty="0">
                <a:latin typeface="Arial"/>
                <a:cs typeface="Arial"/>
              </a:endParaRPr>
            </a:p>
          </p:txBody>
        </p:sp>
        <p:sp>
          <p:nvSpPr>
            <p:cNvPr id="5" name="TextBox 4"/>
            <p:cNvSpPr txBox="1"/>
            <p:nvPr/>
          </p:nvSpPr>
          <p:spPr>
            <a:xfrm>
              <a:off x="2977223" y="3822755"/>
              <a:ext cx="948697" cy="584776"/>
            </a:xfrm>
            <a:prstGeom prst="rect">
              <a:avLst/>
            </a:prstGeom>
            <a:noFill/>
          </p:spPr>
          <p:txBody>
            <a:bodyPr wrap="none" rtlCol="0">
              <a:spAutoFit/>
            </a:bodyPr>
            <a:lstStyle/>
            <a:p>
              <a:pPr algn="ctr"/>
              <a:r>
                <a:rPr lang="en-US" sz="1600" dirty="0" smtClean="0">
                  <a:latin typeface="Arial"/>
                  <a:cs typeface="Arial"/>
                </a:rPr>
                <a:t>Facial</a:t>
              </a:r>
            </a:p>
            <a:p>
              <a:pPr algn="ctr"/>
              <a:r>
                <a:rPr lang="en-US" sz="1600" dirty="0" smtClean="0">
                  <a:latin typeface="Arial"/>
                  <a:cs typeface="Arial"/>
                </a:rPr>
                <a:t>Analysis</a:t>
              </a:r>
              <a:endParaRPr lang="en-US" sz="1600" dirty="0">
                <a:latin typeface="Arial"/>
                <a:cs typeface="Arial"/>
              </a:endParaRPr>
            </a:p>
          </p:txBody>
        </p:sp>
        <p:sp>
          <p:nvSpPr>
            <p:cNvPr id="6" name="TextBox 5"/>
            <p:cNvSpPr txBox="1"/>
            <p:nvPr/>
          </p:nvSpPr>
          <p:spPr>
            <a:xfrm>
              <a:off x="4988282" y="3809422"/>
              <a:ext cx="1289135" cy="584775"/>
            </a:xfrm>
            <a:prstGeom prst="rect">
              <a:avLst/>
            </a:prstGeom>
            <a:noFill/>
          </p:spPr>
          <p:txBody>
            <a:bodyPr wrap="none" rtlCol="0">
              <a:spAutoFit/>
            </a:bodyPr>
            <a:lstStyle/>
            <a:p>
              <a:pPr algn="ctr"/>
              <a:r>
                <a:rPr lang="en-US" sz="1600" dirty="0" smtClean="0">
                  <a:latin typeface="Arial"/>
                  <a:cs typeface="Arial"/>
                </a:rPr>
                <a:t>Face</a:t>
              </a:r>
            </a:p>
            <a:p>
              <a:pPr algn="ctr"/>
              <a:r>
                <a:rPr lang="en-US" sz="1600" dirty="0" smtClean="0">
                  <a:latin typeface="Arial"/>
                  <a:cs typeface="Arial"/>
                </a:rPr>
                <a:t>Comparison</a:t>
              </a:r>
              <a:endParaRPr lang="en-US" sz="1600" dirty="0">
                <a:latin typeface="Arial"/>
                <a:cs typeface="Arial"/>
              </a:endParaRPr>
            </a:p>
          </p:txBody>
        </p:sp>
        <p:sp>
          <p:nvSpPr>
            <p:cNvPr id="7" name="TextBox 6"/>
            <p:cNvSpPr txBox="1"/>
            <p:nvPr/>
          </p:nvSpPr>
          <p:spPr>
            <a:xfrm>
              <a:off x="7262613" y="3809388"/>
              <a:ext cx="1265090" cy="584775"/>
            </a:xfrm>
            <a:prstGeom prst="rect">
              <a:avLst/>
            </a:prstGeom>
            <a:noFill/>
          </p:spPr>
          <p:txBody>
            <a:bodyPr wrap="none" rtlCol="0">
              <a:spAutoFit/>
            </a:bodyPr>
            <a:lstStyle/>
            <a:p>
              <a:pPr algn="ctr"/>
              <a:r>
                <a:rPr lang="en-US" sz="1600" dirty="0" smtClean="0">
                  <a:latin typeface="Arial"/>
                  <a:cs typeface="Arial"/>
                </a:rPr>
                <a:t>Facial</a:t>
              </a:r>
            </a:p>
            <a:p>
              <a:pPr algn="ctr"/>
              <a:r>
                <a:rPr lang="en-US" sz="1600" dirty="0" smtClean="0">
                  <a:latin typeface="Arial"/>
                  <a:cs typeface="Arial"/>
                </a:rPr>
                <a:t>Recognition</a:t>
              </a:r>
              <a:endParaRPr lang="en-US" sz="1600" dirty="0">
                <a:latin typeface="Arial"/>
                <a:cs typeface="Arial"/>
              </a:endParaRPr>
            </a:p>
          </p:txBody>
        </p:sp>
        <p:pic>
          <p:nvPicPr>
            <p:cNvPr id="9" name="Picture 8" descr="intro-img-03.png"/>
            <p:cNvPicPr>
              <a:picLocks noChangeAspect="1"/>
            </p:cNvPicPr>
            <p:nvPr/>
          </p:nvPicPr>
          <p:blipFill rotWithShape="1">
            <a:blip r:embed="rId3" cstate="screen">
              <a:extLst>
                <a:ext uri="{28A0092B-C50C-407E-A947-70E740481C1C}">
                  <a14:useLocalDpi xmlns:a14="http://schemas.microsoft.com/office/drawing/2010/main"/>
                </a:ext>
              </a:extLst>
            </a:blip>
            <a:srcRect t="30669" b="24106"/>
            <a:stretch/>
          </p:blipFill>
          <p:spPr>
            <a:xfrm>
              <a:off x="0" y="1577474"/>
              <a:ext cx="9130473" cy="2326105"/>
            </a:xfrm>
            <a:prstGeom prst="rect">
              <a:avLst/>
            </a:prstGeom>
          </p:spPr>
        </p:pic>
      </p:grpSp>
    </p:spTree>
    <p:extLst>
      <p:ext uri="{BB962C8B-B14F-4D97-AF65-F5344CB8AC3E}">
        <p14:creationId xmlns:p14="http://schemas.microsoft.com/office/powerpoint/2010/main" val="7842935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p:nvPr/>
        </p:nvSpPr>
        <p:spPr>
          <a:xfrm>
            <a:off x="260386" y="205740"/>
            <a:ext cx="8623229" cy="44242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p>
            <a:pPr defTabSz="308074"/>
            <a:r>
              <a:rPr sz="2600" dirty="0">
                <a:latin typeface="Arial"/>
                <a:ea typeface="Century Gothic"/>
                <a:cs typeface="Arial"/>
                <a:sym typeface="Helvetica"/>
              </a:rPr>
              <a:t>Apache MXNet</a:t>
            </a:r>
          </a:p>
        </p:txBody>
      </p:sp>
      <p:sp>
        <p:nvSpPr>
          <p:cNvPr id="246" name="Shape 246"/>
          <p:cNvSpPr/>
          <p:nvPr/>
        </p:nvSpPr>
        <p:spPr>
          <a:xfrm>
            <a:off x="753356" y="2269784"/>
            <a:ext cx="1618387" cy="315471"/>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defRPr sz="6500"/>
            </a:lvl1pPr>
          </a:lstStyle>
          <a:p>
            <a:r>
              <a:rPr sz="1800">
                <a:latin typeface="Arial"/>
                <a:cs typeface="Arial"/>
              </a:rPr>
              <a:t>Programmable</a:t>
            </a:r>
          </a:p>
        </p:txBody>
      </p:sp>
      <p:sp>
        <p:nvSpPr>
          <p:cNvPr id="247" name="Shape 247"/>
          <p:cNvSpPr/>
          <p:nvPr/>
        </p:nvSpPr>
        <p:spPr>
          <a:xfrm>
            <a:off x="4175129" y="2269784"/>
            <a:ext cx="932705" cy="315471"/>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defRPr sz="6500"/>
            </a:lvl1pPr>
          </a:lstStyle>
          <a:p>
            <a:r>
              <a:rPr sz="1800" dirty="0">
                <a:latin typeface="Arial"/>
                <a:cs typeface="Arial"/>
              </a:rPr>
              <a:t>Portable</a:t>
            </a:r>
          </a:p>
        </p:txBody>
      </p:sp>
      <p:sp>
        <p:nvSpPr>
          <p:cNvPr id="248" name="Shape 248"/>
          <p:cNvSpPr/>
          <p:nvPr/>
        </p:nvSpPr>
        <p:spPr>
          <a:xfrm>
            <a:off x="6481303" y="2269784"/>
            <a:ext cx="1992482" cy="315471"/>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defRPr sz="6500"/>
            </a:lvl1pPr>
          </a:lstStyle>
          <a:p>
            <a:r>
              <a:rPr sz="1800">
                <a:latin typeface="Arial"/>
                <a:cs typeface="Arial"/>
              </a:rPr>
              <a:t>High Performance</a:t>
            </a:r>
          </a:p>
        </p:txBody>
      </p:sp>
      <p:pic>
        <p:nvPicPr>
          <p:cNvPr id="249" name="Deck_ComputeChi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1386" y="1042756"/>
            <a:ext cx="979347" cy="979348"/>
          </a:xfrm>
          <a:prstGeom prst="rect">
            <a:avLst/>
          </a:prstGeom>
          <a:ln w="12700">
            <a:miter lim="400000"/>
          </a:ln>
        </p:spPr>
      </p:pic>
      <p:sp>
        <p:nvSpPr>
          <p:cNvPr id="250" name="Shape 250"/>
          <p:cNvSpPr/>
          <p:nvPr/>
        </p:nvSpPr>
        <p:spPr>
          <a:xfrm>
            <a:off x="6567440" y="2642354"/>
            <a:ext cx="1908620" cy="407804"/>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a:defRPr sz="4400"/>
            </a:pPr>
            <a:r>
              <a:rPr sz="1200">
                <a:latin typeface="Arial"/>
                <a:cs typeface="Arial"/>
              </a:rPr>
              <a:t>Near linear scaling</a:t>
            </a:r>
          </a:p>
          <a:p>
            <a:pPr>
              <a:defRPr sz="4400"/>
            </a:pPr>
            <a:r>
              <a:rPr sz="1200" dirty="0">
                <a:latin typeface="Arial"/>
                <a:cs typeface="Arial"/>
              </a:rPr>
              <a:t>across hundreds of GPUs</a:t>
            </a:r>
          </a:p>
        </p:txBody>
      </p:sp>
      <p:sp>
        <p:nvSpPr>
          <p:cNvPr id="251" name="Shape 251"/>
          <p:cNvSpPr/>
          <p:nvPr/>
        </p:nvSpPr>
        <p:spPr>
          <a:xfrm>
            <a:off x="3951027" y="2640190"/>
            <a:ext cx="1380669" cy="592470"/>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a:defRPr sz="4400"/>
            </a:pPr>
            <a:r>
              <a:rPr sz="1200" dirty="0">
                <a:latin typeface="Arial"/>
                <a:cs typeface="Arial"/>
              </a:rPr>
              <a:t>Highly efficient </a:t>
            </a:r>
          </a:p>
          <a:p>
            <a:pPr>
              <a:defRPr sz="4400"/>
            </a:pPr>
            <a:r>
              <a:rPr sz="1200" dirty="0">
                <a:latin typeface="Arial"/>
                <a:cs typeface="Arial"/>
              </a:rPr>
              <a:t>models for mobile</a:t>
            </a:r>
          </a:p>
          <a:p>
            <a:pPr>
              <a:defRPr sz="4400"/>
            </a:pPr>
            <a:r>
              <a:rPr sz="1200" dirty="0">
                <a:latin typeface="Arial"/>
                <a:cs typeface="Arial"/>
              </a:rPr>
              <a:t>and IoT</a:t>
            </a:r>
          </a:p>
        </p:txBody>
      </p:sp>
      <p:sp>
        <p:nvSpPr>
          <p:cNvPr id="252" name="Shape 252"/>
          <p:cNvSpPr/>
          <p:nvPr/>
        </p:nvSpPr>
        <p:spPr>
          <a:xfrm>
            <a:off x="883032" y="2599492"/>
            <a:ext cx="1416962" cy="407804"/>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a:defRPr sz="4400"/>
            </a:pPr>
            <a:r>
              <a:rPr sz="1200">
                <a:latin typeface="Arial"/>
                <a:cs typeface="Arial"/>
              </a:rPr>
              <a:t>Simple syntax, </a:t>
            </a:r>
          </a:p>
          <a:p>
            <a:pPr>
              <a:defRPr sz="4400"/>
            </a:pPr>
            <a:r>
              <a:rPr sz="1200">
                <a:latin typeface="Arial"/>
                <a:cs typeface="Arial"/>
              </a:rPr>
              <a:t>multiple languages</a:t>
            </a:r>
          </a:p>
        </p:txBody>
      </p:sp>
      <p:pic>
        <p:nvPicPr>
          <p:cNvPr id="253" name="Deck_Cluster-Scalin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8823" y="1030478"/>
            <a:ext cx="928079" cy="928080"/>
          </a:xfrm>
          <a:prstGeom prst="rect">
            <a:avLst/>
          </a:prstGeom>
          <a:ln w="12700">
            <a:miter lim="400000"/>
          </a:ln>
        </p:spPr>
      </p:pic>
      <p:pic>
        <p:nvPicPr>
          <p:cNvPr id="254" name="Deck_Hear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7380" y="1105371"/>
            <a:ext cx="882087" cy="882087"/>
          </a:xfrm>
          <a:prstGeom prst="rect">
            <a:avLst/>
          </a:prstGeom>
          <a:ln w="12700">
            <a:miter lim="400000"/>
          </a:ln>
        </p:spPr>
      </p:pic>
      <p:sp>
        <p:nvSpPr>
          <p:cNvPr id="12" name="Shape 257"/>
          <p:cNvSpPr/>
          <p:nvPr/>
        </p:nvSpPr>
        <p:spPr>
          <a:xfrm>
            <a:off x="2278435" y="4067651"/>
            <a:ext cx="1602331" cy="315471"/>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defRPr sz="6000"/>
            </a:lvl1pPr>
          </a:lstStyle>
          <a:p>
            <a:r>
              <a:rPr sz="1800">
                <a:latin typeface="Arial"/>
                <a:cs typeface="Arial"/>
              </a:rPr>
              <a:t>Most Open</a:t>
            </a:r>
          </a:p>
        </p:txBody>
      </p:sp>
      <p:sp>
        <p:nvSpPr>
          <p:cNvPr id="13" name="Shape 258"/>
          <p:cNvSpPr/>
          <p:nvPr/>
        </p:nvSpPr>
        <p:spPr>
          <a:xfrm>
            <a:off x="5281713" y="4101018"/>
            <a:ext cx="1483248" cy="315471"/>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defRPr sz="6000"/>
            </a:lvl1pPr>
          </a:lstStyle>
          <a:p>
            <a:r>
              <a:rPr sz="1800" dirty="0">
                <a:latin typeface="Arial"/>
                <a:cs typeface="Arial"/>
              </a:rPr>
              <a:t>Best On AWS</a:t>
            </a:r>
          </a:p>
        </p:txBody>
      </p:sp>
      <p:pic>
        <p:nvPicPr>
          <p:cNvPr id="14" name="Deck_Cube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9297" y="3123462"/>
            <a:ext cx="928081" cy="928081"/>
          </a:xfrm>
          <a:prstGeom prst="rect">
            <a:avLst/>
          </a:prstGeom>
          <a:ln w="12700">
            <a:miter lim="400000"/>
          </a:ln>
        </p:spPr>
      </p:pic>
      <p:pic>
        <p:nvPicPr>
          <p:cNvPr id="15" name="pasted-image.tif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0024828">
            <a:off x="2588726" y="3391544"/>
            <a:ext cx="1027724" cy="3103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9124"/>
                </a:lnTo>
                <a:cubicBezTo>
                  <a:pt x="0" y="14600"/>
                  <a:pt x="29" y="18186"/>
                  <a:pt x="73" y="18098"/>
                </a:cubicBezTo>
                <a:cubicBezTo>
                  <a:pt x="142" y="17958"/>
                  <a:pt x="953" y="18552"/>
                  <a:pt x="1099" y="18848"/>
                </a:cubicBezTo>
                <a:cubicBezTo>
                  <a:pt x="1283" y="19222"/>
                  <a:pt x="2503" y="19441"/>
                  <a:pt x="3114" y="19207"/>
                </a:cubicBezTo>
                <a:cubicBezTo>
                  <a:pt x="3642" y="19004"/>
                  <a:pt x="3825" y="19024"/>
                  <a:pt x="4006" y="19311"/>
                </a:cubicBezTo>
                <a:cubicBezTo>
                  <a:pt x="4337" y="19834"/>
                  <a:pt x="7632" y="19738"/>
                  <a:pt x="9336" y="19154"/>
                </a:cubicBezTo>
                <a:cubicBezTo>
                  <a:pt x="10054" y="18908"/>
                  <a:pt x="10963" y="18607"/>
                  <a:pt x="11354" y="18483"/>
                </a:cubicBezTo>
                <a:cubicBezTo>
                  <a:pt x="11746" y="18359"/>
                  <a:pt x="12191" y="18180"/>
                  <a:pt x="12343" y="18091"/>
                </a:cubicBezTo>
                <a:cubicBezTo>
                  <a:pt x="12495" y="18002"/>
                  <a:pt x="12709" y="17887"/>
                  <a:pt x="12818" y="17837"/>
                </a:cubicBezTo>
                <a:cubicBezTo>
                  <a:pt x="13982" y="17299"/>
                  <a:pt x="14719" y="16854"/>
                  <a:pt x="14915" y="16565"/>
                </a:cubicBezTo>
                <a:cubicBezTo>
                  <a:pt x="15203" y="16142"/>
                  <a:pt x="15582" y="15688"/>
                  <a:pt x="16075" y="15183"/>
                </a:cubicBezTo>
                <a:cubicBezTo>
                  <a:pt x="16279" y="14974"/>
                  <a:pt x="16486" y="14644"/>
                  <a:pt x="16536" y="14446"/>
                </a:cubicBezTo>
                <a:cubicBezTo>
                  <a:pt x="16586" y="14247"/>
                  <a:pt x="16673" y="14142"/>
                  <a:pt x="16727" y="14211"/>
                </a:cubicBezTo>
                <a:cubicBezTo>
                  <a:pt x="16847" y="14362"/>
                  <a:pt x="17643" y="13085"/>
                  <a:pt x="17643" y="12743"/>
                </a:cubicBezTo>
                <a:cubicBezTo>
                  <a:pt x="17643" y="12426"/>
                  <a:pt x="18086" y="11686"/>
                  <a:pt x="18149" y="11896"/>
                </a:cubicBezTo>
                <a:cubicBezTo>
                  <a:pt x="18275" y="12308"/>
                  <a:pt x="18168" y="13021"/>
                  <a:pt x="17836" y="14015"/>
                </a:cubicBezTo>
                <a:cubicBezTo>
                  <a:pt x="17638" y="14610"/>
                  <a:pt x="17435" y="15091"/>
                  <a:pt x="17387" y="15091"/>
                </a:cubicBezTo>
                <a:cubicBezTo>
                  <a:pt x="17339" y="15091"/>
                  <a:pt x="17239" y="15273"/>
                  <a:pt x="17165" y="15496"/>
                </a:cubicBezTo>
                <a:cubicBezTo>
                  <a:pt x="17090" y="15718"/>
                  <a:pt x="16944" y="15915"/>
                  <a:pt x="16842" y="15933"/>
                </a:cubicBezTo>
                <a:cubicBezTo>
                  <a:pt x="16739" y="15950"/>
                  <a:pt x="16602" y="16111"/>
                  <a:pt x="16536" y="16291"/>
                </a:cubicBezTo>
                <a:cubicBezTo>
                  <a:pt x="16471" y="16472"/>
                  <a:pt x="16324" y="16681"/>
                  <a:pt x="16211" y="16748"/>
                </a:cubicBezTo>
                <a:cubicBezTo>
                  <a:pt x="16099" y="16815"/>
                  <a:pt x="15842" y="17113"/>
                  <a:pt x="15642" y="17413"/>
                </a:cubicBezTo>
                <a:cubicBezTo>
                  <a:pt x="15442" y="17713"/>
                  <a:pt x="15243" y="17954"/>
                  <a:pt x="15199" y="17954"/>
                </a:cubicBezTo>
                <a:cubicBezTo>
                  <a:pt x="15155" y="17954"/>
                  <a:pt x="15001" y="18131"/>
                  <a:pt x="14858" y="18346"/>
                </a:cubicBezTo>
                <a:cubicBezTo>
                  <a:pt x="14515" y="18861"/>
                  <a:pt x="12172" y="20065"/>
                  <a:pt x="11291" y="20178"/>
                </a:cubicBezTo>
                <a:cubicBezTo>
                  <a:pt x="10908" y="20228"/>
                  <a:pt x="10479" y="20382"/>
                  <a:pt x="10340" y="20524"/>
                </a:cubicBezTo>
                <a:cubicBezTo>
                  <a:pt x="10201" y="20666"/>
                  <a:pt x="9684" y="20863"/>
                  <a:pt x="9190" y="20961"/>
                </a:cubicBezTo>
                <a:cubicBezTo>
                  <a:pt x="8695" y="21059"/>
                  <a:pt x="8196" y="21232"/>
                  <a:pt x="8081" y="21346"/>
                </a:cubicBezTo>
                <a:cubicBezTo>
                  <a:pt x="7966" y="21460"/>
                  <a:pt x="10961" y="21568"/>
                  <a:pt x="14736" y="21580"/>
                </a:cubicBezTo>
                <a:lnTo>
                  <a:pt x="21600" y="21600"/>
                </a:lnTo>
                <a:lnTo>
                  <a:pt x="21600" y="10800"/>
                </a:lnTo>
                <a:lnTo>
                  <a:pt x="21600" y="0"/>
                </a:lnTo>
                <a:lnTo>
                  <a:pt x="10801" y="0"/>
                </a:lnTo>
                <a:lnTo>
                  <a:pt x="0" y="0"/>
                </a:lnTo>
                <a:close/>
                <a:moveTo>
                  <a:pt x="0" y="18985"/>
                </a:moveTo>
                <a:lnTo>
                  <a:pt x="0" y="20289"/>
                </a:lnTo>
                <a:lnTo>
                  <a:pt x="0" y="21600"/>
                </a:lnTo>
                <a:lnTo>
                  <a:pt x="2157" y="21600"/>
                </a:lnTo>
                <a:cubicBezTo>
                  <a:pt x="4158" y="21599"/>
                  <a:pt x="4295" y="21566"/>
                  <a:pt x="4075" y="21189"/>
                </a:cubicBezTo>
                <a:cubicBezTo>
                  <a:pt x="3891" y="20874"/>
                  <a:pt x="3696" y="20819"/>
                  <a:pt x="3204" y="20941"/>
                </a:cubicBezTo>
                <a:cubicBezTo>
                  <a:pt x="2412" y="21138"/>
                  <a:pt x="2436" y="21137"/>
                  <a:pt x="1838" y="20967"/>
                </a:cubicBezTo>
                <a:cubicBezTo>
                  <a:pt x="1208" y="20789"/>
                  <a:pt x="498" y="20141"/>
                  <a:pt x="217" y="19487"/>
                </a:cubicBezTo>
                <a:lnTo>
                  <a:pt x="0" y="18985"/>
                </a:lnTo>
                <a:close/>
                <a:moveTo>
                  <a:pt x="4926" y="21411"/>
                </a:moveTo>
                <a:cubicBezTo>
                  <a:pt x="4676" y="21463"/>
                  <a:pt x="4880" y="21502"/>
                  <a:pt x="5381" y="21502"/>
                </a:cubicBezTo>
                <a:cubicBezTo>
                  <a:pt x="5881" y="21502"/>
                  <a:pt x="6086" y="21463"/>
                  <a:pt x="5836" y="21411"/>
                </a:cubicBezTo>
                <a:cubicBezTo>
                  <a:pt x="5586" y="21359"/>
                  <a:pt x="5176" y="21359"/>
                  <a:pt x="4926" y="21411"/>
                </a:cubicBezTo>
                <a:close/>
                <a:moveTo>
                  <a:pt x="6943" y="21417"/>
                </a:moveTo>
                <a:cubicBezTo>
                  <a:pt x="6845" y="21479"/>
                  <a:pt x="6926" y="21528"/>
                  <a:pt x="7122" y="21528"/>
                </a:cubicBezTo>
                <a:cubicBezTo>
                  <a:pt x="7318" y="21528"/>
                  <a:pt x="7397" y="21479"/>
                  <a:pt x="7299" y="21417"/>
                </a:cubicBezTo>
                <a:cubicBezTo>
                  <a:pt x="7201" y="21355"/>
                  <a:pt x="7041" y="21355"/>
                  <a:pt x="6943" y="21417"/>
                </a:cubicBezTo>
                <a:close/>
              </a:path>
            </a:pathLst>
          </a:custGeom>
          <a:ln w="12700">
            <a:miter lim="400000"/>
          </a:ln>
        </p:spPr>
      </p:pic>
      <p:sp>
        <p:nvSpPr>
          <p:cNvPr id="16" name="Shape 261"/>
          <p:cNvSpPr/>
          <p:nvPr/>
        </p:nvSpPr>
        <p:spPr>
          <a:xfrm>
            <a:off x="5292796" y="4568354"/>
            <a:ext cx="1841348" cy="407804"/>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a:defRPr sz="4500"/>
            </a:pPr>
            <a:r>
              <a:rPr sz="1200" dirty="0">
                <a:latin typeface="Arial"/>
                <a:cs typeface="Arial"/>
              </a:rPr>
              <a:t>Optimized for </a:t>
            </a:r>
          </a:p>
          <a:p>
            <a:pPr>
              <a:defRPr sz="4500"/>
            </a:pPr>
            <a:r>
              <a:rPr lang="fr-FR" sz="1200" dirty="0">
                <a:latin typeface="Arial"/>
                <a:cs typeface="Arial"/>
              </a:rPr>
              <a:t>D</a:t>
            </a:r>
            <a:r>
              <a:rPr sz="1200" dirty="0" smtClean="0">
                <a:latin typeface="Arial"/>
                <a:cs typeface="Arial"/>
              </a:rPr>
              <a:t>eep </a:t>
            </a:r>
            <a:r>
              <a:rPr lang="fr-FR" sz="1200" dirty="0">
                <a:latin typeface="Arial"/>
                <a:cs typeface="Arial"/>
              </a:rPr>
              <a:t>L</a:t>
            </a:r>
            <a:r>
              <a:rPr sz="1200" dirty="0" smtClean="0">
                <a:latin typeface="Arial"/>
                <a:cs typeface="Arial"/>
              </a:rPr>
              <a:t>earning </a:t>
            </a:r>
            <a:r>
              <a:rPr sz="1200" dirty="0">
                <a:latin typeface="Arial"/>
                <a:cs typeface="Arial"/>
              </a:rPr>
              <a:t>on AWS</a:t>
            </a:r>
          </a:p>
        </p:txBody>
      </p:sp>
      <p:sp>
        <p:nvSpPr>
          <p:cNvPr id="17" name="Shape 262"/>
          <p:cNvSpPr/>
          <p:nvPr/>
        </p:nvSpPr>
        <p:spPr>
          <a:xfrm>
            <a:off x="2109047" y="4462655"/>
            <a:ext cx="1871673" cy="407804"/>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a:defRPr sz="4500"/>
            </a:pPr>
            <a:r>
              <a:rPr sz="1200">
                <a:latin typeface="Arial"/>
                <a:cs typeface="Arial"/>
              </a:rPr>
              <a:t>Accepted into the</a:t>
            </a:r>
          </a:p>
          <a:p>
            <a:pPr>
              <a:defRPr sz="4500"/>
            </a:pPr>
            <a:r>
              <a:rPr sz="1200" dirty="0">
                <a:latin typeface="Arial"/>
                <a:cs typeface="Arial"/>
              </a:rPr>
              <a:t>Apache Incubator</a:t>
            </a:r>
          </a:p>
        </p:txBody>
      </p:sp>
    </p:spTree>
    <p:extLst>
      <p:ext uri="{BB962C8B-B14F-4D97-AF65-F5344CB8AC3E}">
        <p14:creationId xmlns:p14="http://schemas.microsoft.com/office/powerpoint/2010/main" val="766928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6511" y="771108"/>
            <a:ext cx="5697629" cy="4142742"/>
          </a:xfrm>
          <a:prstGeom prst="rect">
            <a:avLst/>
          </a:prstGeom>
        </p:spPr>
      </p:pic>
      <p:sp>
        <p:nvSpPr>
          <p:cNvPr id="3" name="Rectangle 2"/>
          <p:cNvSpPr/>
          <p:nvPr/>
        </p:nvSpPr>
        <p:spPr>
          <a:xfrm>
            <a:off x="1799188" y="171631"/>
            <a:ext cx="5634876" cy="461665"/>
          </a:xfrm>
          <a:prstGeom prst="rect">
            <a:avLst/>
          </a:prstGeom>
        </p:spPr>
        <p:txBody>
          <a:bodyPr wrap="none">
            <a:spAutoFit/>
          </a:bodyPr>
          <a:lstStyle/>
          <a:p>
            <a:r>
              <a:rPr lang="en-US" sz="2400" dirty="0"/>
              <a:t>https://</a:t>
            </a:r>
            <a:r>
              <a:rPr lang="en-US" sz="2400" dirty="0" err="1"/>
              <a:t>www.meetup.com</a:t>
            </a:r>
            <a:r>
              <a:rPr lang="en-US" sz="2400" dirty="0"/>
              <a:t>/AWS-Bulgaria/</a:t>
            </a:r>
          </a:p>
        </p:txBody>
      </p:sp>
    </p:spTree>
    <p:extLst>
      <p:ext uri="{BB962C8B-B14F-4D97-AF65-F5344CB8AC3E}">
        <p14:creationId xmlns:p14="http://schemas.microsoft.com/office/powerpoint/2010/main" val="11646296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66" y="1525514"/>
            <a:ext cx="7728214" cy="1021556"/>
          </a:xfrm>
        </p:spPr>
        <p:txBody>
          <a:bodyPr/>
          <a:lstStyle/>
          <a:p>
            <a:r>
              <a:rPr lang="en-US" dirty="0" err="1"/>
              <a:t>благодаря</a:t>
            </a:r>
            <a:r>
              <a:rPr lang="en-US" dirty="0"/>
              <a:t> </a:t>
            </a:r>
            <a:r>
              <a:rPr lang="en-US" dirty="0" smtClean="0"/>
              <a:t>!</a:t>
            </a:r>
            <a:endParaRPr lang="en-US" dirty="0"/>
          </a:p>
        </p:txBody>
      </p:sp>
      <p:sp>
        <p:nvSpPr>
          <p:cNvPr id="6" name="Text Placeholder 1"/>
          <p:cNvSpPr>
            <a:spLocks noGrp="1"/>
          </p:cNvSpPr>
          <p:nvPr>
            <p:ph type="body" sz="quarter" idx="10"/>
          </p:nvPr>
        </p:nvSpPr>
        <p:spPr>
          <a:xfrm>
            <a:off x="1425405" y="2639242"/>
            <a:ext cx="6363275" cy="1332364"/>
          </a:xfrm>
        </p:spPr>
        <p:txBody>
          <a:bodyPr>
            <a:normAutofit/>
          </a:bodyPr>
          <a:lstStyle/>
          <a:p>
            <a:r>
              <a:rPr lang="en-US" dirty="0" smtClean="0">
                <a:solidFill>
                  <a:srgbClr val="FFFFFF"/>
                </a:solidFill>
                <a:latin typeface="Arial"/>
              </a:rPr>
              <a:t>Julien </a:t>
            </a:r>
            <a:r>
              <a:rPr lang="en-US" dirty="0" smtClean="0">
                <a:solidFill>
                  <a:srgbClr val="FFFFFF"/>
                </a:solidFill>
                <a:latin typeface="Arial"/>
              </a:rPr>
              <a:t>Simon</a:t>
            </a:r>
            <a:endParaRPr lang="en-US" dirty="0">
              <a:solidFill>
                <a:srgbClr val="FFFFFF"/>
              </a:solidFill>
              <a:latin typeface="Arial"/>
            </a:endParaRPr>
          </a:p>
          <a:p>
            <a:r>
              <a:rPr lang="en-US" dirty="0" smtClean="0">
                <a:solidFill>
                  <a:srgbClr val="FFFFFF"/>
                </a:solidFill>
                <a:latin typeface="Arial"/>
              </a:rPr>
              <a:t>Principal </a:t>
            </a:r>
            <a:r>
              <a:rPr lang="en-US" dirty="0" smtClean="0">
                <a:solidFill>
                  <a:srgbClr val="FFFFFF"/>
                </a:solidFill>
                <a:latin typeface="Arial"/>
              </a:rPr>
              <a:t>Technical Evangelist, </a:t>
            </a:r>
            <a:r>
              <a:rPr lang="en-US" dirty="0" smtClean="0">
                <a:solidFill>
                  <a:srgbClr val="FFFFFF"/>
                </a:solidFill>
                <a:latin typeface="Arial"/>
              </a:rPr>
              <a:t>AWS</a:t>
            </a:r>
          </a:p>
          <a:p>
            <a:r>
              <a:rPr lang="en-US" dirty="0" smtClean="0">
                <a:solidFill>
                  <a:srgbClr val="F55656"/>
                </a:solidFill>
                <a:latin typeface="Arial"/>
              </a:rPr>
              <a:t>@</a:t>
            </a:r>
            <a:r>
              <a:rPr lang="en-US" dirty="0" err="1" smtClean="0">
                <a:solidFill>
                  <a:srgbClr val="F55656"/>
                </a:solidFill>
                <a:latin typeface="Arial"/>
              </a:rPr>
              <a:t>julsimon</a:t>
            </a:r>
            <a:endParaRPr lang="en-US" dirty="0" smtClean="0">
              <a:solidFill>
                <a:srgbClr val="F55656"/>
              </a:solidFill>
              <a:latin typeface="Arial"/>
            </a:endParaRPr>
          </a:p>
        </p:txBody>
      </p:sp>
    </p:spTree>
    <p:extLst>
      <p:ext uri="{BB962C8B-B14F-4D97-AF65-F5344CB8AC3E}">
        <p14:creationId xmlns:p14="http://schemas.microsoft.com/office/powerpoint/2010/main" val="36855385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p:nvPr/>
        </p:nvSpPr>
        <p:spPr>
          <a:xfrm>
            <a:off x="414918" y="138826"/>
            <a:ext cx="6035939" cy="46935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defRPr sz="7700"/>
            </a:lvl1pPr>
          </a:lstStyle>
          <a:p>
            <a:r>
              <a:rPr sz="2800" b="1" dirty="0">
                <a:latin typeface="Arial"/>
                <a:cs typeface="Arial"/>
              </a:rPr>
              <a:t>Artificial Intelligence At Amazon</a:t>
            </a:r>
          </a:p>
        </p:txBody>
      </p:sp>
      <p:sp>
        <p:nvSpPr>
          <p:cNvPr id="263" name="Shape 263"/>
          <p:cNvSpPr/>
          <p:nvPr/>
        </p:nvSpPr>
        <p:spPr>
          <a:xfrm>
            <a:off x="1471229" y="1291892"/>
            <a:ext cx="6500878" cy="315471"/>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defRPr sz="4700"/>
            </a:lvl1pPr>
          </a:lstStyle>
          <a:p>
            <a:r>
              <a:rPr sz="1800" dirty="0">
                <a:latin typeface="Arial"/>
                <a:cs typeface="Arial"/>
              </a:rPr>
              <a:t>Thousands Of Employees Across The Company Focused on AI</a:t>
            </a:r>
          </a:p>
        </p:txBody>
      </p:sp>
      <p:sp>
        <p:nvSpPr>
          <p:cNvPr id="264" name="Shape 264"/>
          <p:cNvSpPr/>
          <p:nvPr/>
        </p:nvSpPr>
        <p:spPr>
          <a:xfrm>
            <a:off x="480007" y="3425684"/>
            <a:ext cx="1141338" cy="530915"/>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algn="ctr">
              <a:defRPr sz="3900"/>
            </a:pPr>
            <a:r>
              <a:rPr sz="1600" dirty="0">
                <a:latin typeface="Arial"/>
                <a:cs typeface="Arial"/>
              </a:rPr>
              <a:t>Discovery &amp;</a:t>
            </a:r>
          </a:p>
          <a:p>
            <a:pPr algn="ctr">
              <a:defRPr sz="3900"/>
            </a:pPr>
            <a:r>
              <a:rPr sz="1600" dirty="0">
                <a:latin typeface="Arial"/>
                <a:cs typeface="Arial"/>
              </a:rPr>
              <a:t>Search</a:t>
            </a:r>
          </a:p>
        </p:txBody>
      </p:sp>
      <p:sp>
        <p:nvSpPr>
          <p:cNvPr id="265" name="Shape 265"/>
          <p:cNvSpPr/>
          <p:nvPr/>
        </p:nvSpPr>
        <p:spPr>
          <a:xfrm>
            <a:off x="2084723" y="3464960"/>
            <a:ext cx="1128514" cy="530915"/>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algn="ctr">
              <a:defRPr sz="3900"/>
            </a:pPr>
            <a:r>
              <a:rPr sz="1600" dirty="0">
                <a:latin typeface="Arial"/>
                <a:cs typeface="Arial"/>
              </a:rPr>
              <a:t>Fulfilment &amp;</a:t>
            </a:r>
          </a:p>
          <a:p>
            <a:pPr algn="ctr">
              <a:defRPr sz="3900"/>
            </a:pPr>
            <a:r>
              <a:rPr sz="1600" dirty="0">
                <a:latin typeface="Arial"/>
                <a:cs typeface="Arial"/>
              </a:rPr>
              <a:t>Logistics</a:t>
            </a:r>
          </a:p>
        </p:txBody>
      </p:sp>
      <p:sp>
        <p:nvSpPr>
          <p:cNvPr id="266" name="Shape 266"/>
          <p:cNvSpPr/>
          <p:nvPr/>
        </p:nvSpPr>
        <p:spPr>
          <a:xfrm>
            <a:off x="3708525" y="3412592"/>
            <a:ext cx="1623642" cy="530915"/>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algn="ctr">
              <a:defRPr sz="3900"/>
            </a:pPr>
            <a:r>
              <a:rPr sz="1600" dirty="0">
                <a:latin typeface="Arial"/>
                <a:cs typeface="Arial"/>
              </a:rPr>
              <a:t>Enhance</a:t>
            </a:r>
          </a:p>
          <a:p>
            <a:pPr algn="ctr">
              <a:defRPr sz="3900"/>
            </a:pPr>
            <a:r>
              <a:rPr sz="1600" dirty="0">
                <a:latin typeface="Arial"/>
                <a:cs typeface="Arial"/>
              </a:rPr>
              <a:t>Existing Products</a:t>
            </a:r>
          </a:p>
        </p:txBody>
      </p:sp>
      <p:sp>
        <p:nvSpPr>
          <p:cNvPr id="267" name="Shape 267"/>
          <p:cNvSpPr/>
          <p:nvPr/>
        </p:nvSpPr>
        <p:spPr>
          <a:xfrm>
            <a:off x="5755734" y="3351679"/>
            <a:ext cx="1308050" cy="777136"/>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algn="ctr">
              <a:defRPr sz="3900"/>
            </a:pPr>
            <a:r>
              <a:rPr sz="1600" dirty="0">
                <a:latin typeface="Arial"/>
                <a:cs typeface="Arial"/>
              </a:rPr>
              <a:t>Define New</a:t>
            </a:r>
          </a:p>
          <a:p>
            <a:pPr algn="ctr">
              <a:defRPr sz="3900"/>
            </a:pPr>
            <a:r>
              <a:rPr sz="1600" dirty="0">
                <a:latin typeface="Arial"/>
                <a:cs typeface="Arial"/>
              </a:rPr>
              <a:t>Categories Of</a:t>
            </a:r>
          </a:p>
          <a:p>
            <a:pPr algn="ctr">
              <a:defRPr sz="3900"/>
            </a:pPr>
            <a:r>
              <a:rPr sz="1600" dirty="0">
                <a:latin typeface="Arial"/>
                <a:cs typeface="Arial"/>
              </a:rPr>
              <a:t>Products</a:t>
            </a:r>
          </a:p>
        </p:txBody>
      </p:sp>
      <p:sp>
        <p:nvSpPr>
          <p:cNvPr id="268" name="Shape 268"/>
          <p:cNvSpPr/>
          <p:nvPr/>
        </p:nvSpPr>
        <p:spPr>
          <a:xfrm>
            <a:off x="7492431" y="3425684"/>
            <a:ext cx="1380787" cy="530915"/>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algn="ctr">
              <a:defRPr sz="3900"/>
            </a:pPr>
            <a:r>
              <a:rPr sz="1600" dirty="0">
                <a:latin typeface="Arial"/>
                <a:cs typeface="Arial"/>
              </a:rPr>
              <a:t>Bring Machine</a:t>
            </a:r>
          </a:p>
          <a:p>
            <a:pPr algn="ctr">
              <a:defRPr sz="3900"/>
            </a:pPr>
            <a:r>
              <a:rPr sz="1600" dirty="0">
                <a:latin typeface="Arial"/>
                <a:cs typeface="Arial"/>
              </a:rPr>
              <a:t>Learning To All</a:t>
            </a:r>
          </a:p>
        </p:txBody>
      </p:sp>
      <p:grpSp>
        <p:nvGrpSpPr>
          <p:cNvPr id="273" name="Group 273"/>
          <p:cNvGrpSpPr/>
          <p:nvPr/>
        </p:nvGrpSpPr>
        <p:grpSpPr>
          <a:xfrm>
            <a:off x="5614198" y="1723383"/>
            <a:ext cx="1175093" cy="1394749"/>
            <a:chOff x="0" y="0"/>
            <a:chExt cx="3133581" cy="3719329"/>
          </a:xfrm>
          <a:solidFill>
            <a:schemeClr val="bg1"/>
          </a:solidFill>
        </p:grpSpPr>
        <p:sp>
          <p:nvSpPr>
            <p:cNvPr id="269" name="Shape 269"/>
            <p:cNvSpPr/>
            <p:nvPr/>
          </p:nvSpPr>
          <p:spPr>
            <a:xfrm>
              <a:off x="497229" y="592734"/>
              <a:ext cx="2636353" cy="2636352"/>
            </a:xfrm>
            <a:prstGeom prst="ellipse">
              <a:avLst/>
            </a:prstGeom>
            <a:grpFill/>
            <a:ln w="12700" cap="flat">
              <a:noFill/>
              <a:miter lim="400000"/>
            </a:ln>
            <a:effectLst>
              <a:outerShdw blurRad="419100" dir="5400000" rotWithShape="0">
                <a:schemeClr val="accent2">
                  <a:satOff val="-13916"/>
                  <a:lumOff val="13989"/>
                  <a:alpha val="50000"/>
                </a:schemeClr>
              </a:outerShdw>
            </a:effectLst>
          </p:spPr>
          <p:txBody>
            <a:bodyPr wrap="square" lIns="50800" tIns="50800" rIns="50800" bIns="50800" numCol="1" anchor="ctr">
              <a:noAutofit/>
            </a:bodyPr>
            <a:lstStyle/>
            <a:p>
              <a:pPr>
                <a:defRPr sz="3600"/>
              </a:pPr>
              <a:endParaRPr sz="3200">
                <a:latin typeface="Arial"/>
                <a:cs typeface="Arial"/>
              </a:endParaRPr>
            </a:p>
          </p:txBody>
        </p:sp>
        <p:pic>
          <p:nvPicPr>
            <p:cNvPr id="270" name="pasted-image.tiff"/>
            <p:cNvPicPr>
              <a:picLocks noChangeAspect="1"/>
            </p:cNvPicPr>
            <p:nvPr/>
          </p:nvPicPr>
          <p:blipFill>
            <a:blip r:embed="rId2">
              <a:extLst/>
            </a:blip>
            <a:srcRect l="43257" t="11972" r="5256" b="9857"/>
            <a:stretch>
              <a:fillRect/>
            </a:stretch>
          </p:blipFill>
          <p:spPr>
            <a:xfrm>
              <a:off x="288103" y="428098"/>
              <a:ext cx="2842104" cy="3007123"/>
            </a:xfrm>
            <a:custGeom>
              <a:avLst/>
              <a:gdLst/>
              <a:ahLst/>
              <a:cxnLst>
                <a:cxn ang="0">
                  <a:pos x="wd2" y="hd2"/>
                </a:cxn>
                <a:cxn ang="5400000">
                  <a:pos x="wd2" y="hd2"/>
                </a:cxn>
                <a:cxn ang="10800000">
                  <a:pos x="wd2" y="hd2"/>
                </a:cxn>
                <a:cxn ang="16200000">
                  <a:pos x="wd2" y="hd2"/>
                </a:cxn>
              </a:cxnLst>
              <a:rect l="0" t="0" r="r" b="b"/>
              <a:pathLst>
                <a:path w="21481" h="21600" extrusionOk="0">
                  <a:moveTo>
                    <a:pt x="0" y="0"/>
                  </a:moveTo>
                  <a:lnTo>
                    <a:pt x="0" y="2571"/>
                  </a:lnTo>
                  <a:cubicBezTo>
                    <a:pt x="200" y="2293"/>
                    <a:pt x="401" y="2030"/>
                    <a:pt x="546" y="1870"/>
                  </a:cubicBezTo>
                  <a:cubicBezTo>
                    <a:pt x="973" y="1397"/>
                    <a:pt x="990" y="1389"/>
                    <a:pt x="1323" y="1611"/>
                  </a:cubicBezTo>
                  <a:cubicBezTo>
                    <a:pt x="1741" y="1889"/>
                    <a:pt x="2479" y="1904"/>
                    <a:pt x="3006" y="1645"/>
                  </a:cubicBezTo>
                  <a:cubicBezTo>
                    <a:pt x="3571" y="1367"/>
                    <a:pt x="3835" y="668"/>
                    <a:pt x="3693" y="0"/>
                  </a:cubicBezTo>
                  <a:lnTo>
                    <a:pt x="0" y="0"/>
                  </a:lnTo>
                  <a:close/>
                  <a:moveTo>
                    <a:pt x="11420" y="1055"/>
                  </a:moveTo>
                  <a:cubicBezTo>
                    <a:pt x="7740" y="1126"/>
                    <a:pt x="4240" y="3091"/>
                    <a:pt x="2613" y="6215"/>
                  </a:cubicBezTo>
                  <a:cubicBezTo>
                    <a:pt x="1955" y="7477"/>
                    <a:pt x="1465" y="9336"/>
                    <a:pt x="1461" y="10596"/>
                  </a:cubicBezTo>
                  <a:cubicBezTo>
                    <a:pt x="1457" y="11527"/>
                    <a:pt x="1751" y="13112"/>
                    <a:pt x="2091" y="14011"/>
                  </a:cubicBezTo>
                  <a:cubicBezTo>
                    <a:pt x="2185" y="14260"/>
                    <a:pt x="2228" y="14464"/>
                    <a:pt x="2235" y="14590"/>
                  </a:cubicBezTo>
                  <a:cubicBezTo>
                    <a:pt x="2312" y="14669"/>
                    <a:pt x="2397" y="14795"/>
                    <a:pt x="2511" y="15023"/>
                  </a:cubicBezTo>
                  <a:cubicBezTo>
                    <a:pt x="3238" y="16481"/>
                    <a:pt x="5096" y="18237"/>
                    <a:pt x="6806" y="19077"/>
                  </a:cubicBezTo>
                  <a:cubicBezTo>
                    <a:pt x="8534" y="19925"/>
                    <a:pt x="9751" y="20165"/>
                    <a:pt x="11918" y="20089"/>
                  </a:cubicBezTo>
                  <a:cubicBezTo>
                    <a:pt x="13462" y="20035"/>
                    <a:pt x="13966" y="19959"/>
                    <a:pt x="14884" y="19653"/>
                  </a:cubicBezTo>
                  <a:cubicBezTo>
                    <a:pt x="16255" y="19196"/>
                    <a:pt x="17817" y="18236"/>
                    <a:pt x="18790" y="17250"/>
                  </a:cubicBezTo>
                  <a:cubicBezTo>
                    <a:pt x="19469" y="16561"/>
                    <a:pt x="20623" y="14994"/>
                    <a:pt x="20905" y="14416"/>
                  </a:cubicBezTo>
                  <a:cubicBezTo>
                    <a:pt x="20903" y="14233"/>
                    <a:pt x="20969" y="13980"/>
                    <a:pt x="21139" y="13467"/>
                  </a:cubicBezTo>
                  <a:cubicBezTo>
                    <a:pt x="21566" y="12174"/>
                    <a:pt x="21600" y="9447"/>
                    <a:pt x="21205" y="8070"/>
                  </a:cubicBezTo>
                  <a:cubicBezTo>
                    <a:pt x="20638" y="6098"/>
                    <a:pt x="19300" y="4181"/>
                    <a:pt x="17692" y="3033"/>
                  </a:cubicBezTo>
                  <a:cubicBezTo>
                    <a:pt x="16797" y="2394"/>
                    <a:pt x="14944" y="1539"/>
                    <a:pt x="13975" y="1317"/>
                  </a:cubicBezTo>
                  <a:cubicBezTo>
                    <a:pt x="13128" y="1123"/>
                    <a:pt x="12269" y="1038"/>
                    <a:pt x="11420" y="1055"/>
                  </a:cubicBezTo>
                  <a:close/>
                  <a:moveTo>
                    <a:pt x="0" y="5228"/>
                  </a:moveTo>
                  <a:lnTo>
                    <a:pt x="0" y="5798"/>
                  </a:lnTo>
                  <a:cubicBezTo>
                    <a:pt x="38" y="5616"/>
                    <a:pt x="38" y="5425"/>
                    <a:pt x="0" y="5228"/>
                  </a:cubicBezTo>
                  <a:close/>
                  <a:moveTo>
                    <a:pt x="0" y="15383"/>
                  </a:moveTo>
                  <a:lnTo>
                    <a:pt x="0" y="17327"/>
                  </a:lnTo>
                  <a:cubicBezTo>
                    <a:pt x="515" y="16662"/>
                    <a:pt x="456" y="15888"/>
                    <a:pt x="0" y="15383"/>
                  </a:cubicBezTo>
                  <a:close/>
                  <a:moveTo>
                    <a:pt x="0" y="18535"/>
                  </a:moveTo>
                  <a:lnTo>
                    <a:pt x="0" y="21600"/>
                  </a:lnTo>
                  <a:lnTo>
                    <a:pt x="4002" y="21600"/>
                  </a:lnTo>
                  <a:cubicBezTo>
                    <a:pt x="4210" y="21216"/>
                    <a:pt x="4202" y="20589"/>
                    <a:pt x="3957" y="20138"/>
                  </a:cubicBezTo>
                  <a:cubicBezTo>
                    <a:pt x="3754" y="19765"/>
                    <a:pt x="3401" y="19586"/>
                    <a:pt x="2499" y="19388"/>
                  </a:cubicBezTo>
                  <a:cubicBezTo>
                    <a:pt x="2497" y="19388"/>
                    <a:pt x="2497" y="19387"/>
                    <a:pt x="2496" y="19388"/>
                  </a:cubicBezTo>
                  <a:cubicBezTo>
                    <a:pt x="2357" y="19427"/>
                    <a:pt x="2000" y="19575"/>
                    <a:pt x="1704" y="19716"/>
                  </a:cubicBezTo>
                  <a:lnTo>
                    <a:pt x="1164" y="19972"/>
                  </a:lnTo>
                  <a:lnTo>
                    <a:pt x="546" y="19220"/>
                  </a:lnTo>
                  <a:cubicBezTo>
                    <a:pt x="312" y="18937"/>
                    <a:pt x="136" y="18718"/>
                    <a:pt x="0" y="18535"/>
                  </a:cubicBezTo>
                  <a:close/>
                </a:path>
              </a:pathLst>
            </a:custGeom>
            <a:grpFill/>
            <a:ln w="12700" cap="flat">
              <a:noFill/>
              <a:miter lim="400000"/>
            </a:ln>
            <a:effectLst/>
          </p:spPr>
        </p:pic>
        <p:sp>
          <p:nvSpPr>
            <p:cNvPr id="271" name="Shape 271"/>
            <p:cNvSpPr/>
            <p:nvPr/>
          </p:nvSpPr>
          <p:spPr>
            <a:xfrm>
              <a:off x="41784" y="2238760"/>
              <a:ext cx="1270001" cy="1480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pFill/>
            <a:ln w="12700" cap="flat">
              <a:noFill/>
              <a:miter lim="400000"/>
            </a:ln>
            <a:effectLst/>
          </p:spPr>
          <p:txBody>
            <a:bodyPr wrap="square" lIns="50800" tIns="50800" rIns="50800" bIns="50800" numCol="1" anchor="ctr">
              <a:noAutofit/>
            </a:bodyPr>
            <a:lstStyle/>
            <a:p>
              <a:pPr>
                <a:defRPr sz="3600"/>
              </a:pPr>
              <a:endParaRPr sz="3200">
                <a:latin typeface="Arial"/>
                <a:cs typeface="Arial"/>
              </a:endParaRPr>
            </a:p>
          </p:txBody>
        </p:sp>
        <p:sp>
          <p:nvSpPr>
            <p:cNvPr id="272" name="Shape 272"/>
            <p:cNvSpPr/>
            <p:nvPr/>
          </p:nvSpPr>
          <p:spPr>
            <a:xfrm rot="5400000">
              <a:off x="105284" y="-105285"/>
              <a:ext cx="1270001" cy="1480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pFill/>
            <a:ln w="12700" cap="flat">
              <a:noFill/>
              <a:miter lim="400000"/>
            </a:ln>
            <a:effectLst/>
          </p:spPr>
          <p:txBody>
            <a:bodyPr wrap="square" lIns="50800" tIns="50800" rIns="50800" bIns="50800" numCol="1" anchor="ctr">
              <a:noAutofit/>
            </a:bodyPr>
            <a:lstStyle/>
            <a:p>
              <a:pPr>
                <a:defRPr sz="3600"/>
              </a:pPr>
              <a:endParaRPr sz="3200">
                <a:latin typeface="Arial"/>
                <a:cs typeface="Arial"/>
              </a:endParaRPr>
            </a:p>
          </p:txBody>
        </p:sp>
      </p:grpSp>
      <p:pic>
        <p:nvPicPr>
          <p:cNvPr id="274" name="Deck_Binoculars.png"/>
          <p:cNvPicPr>
            <a:picLocks noChangeAspect="1"/>
          </p:cNvPicPr>
          <p:nvPr/>
        </p:nvPicPr>
        <p:blipFill>
          <a:blip r:embed="rId3">
            <a:extLst/>
          </a:blip>
          <a:stretch>
            <a:fillRect/>
          </a:stretch>
        </p:blipFill>
        <p:spPr>
          <a:xfrm>
            <a:off x="472019" y="2116871"/>
            <a:ext cx="909757" cy="909758"/>
          </a:xfrm>
          <a:prstGeom prst="rect">
            <a:avLst/>
          </a:prstGeom>
          <a:ln w="12700">
            <a:miter lim="400000"/>
          </a:ln>
        </p:spPr>
      </p:pic>
      <p:pic>
        <p:nvPicPr>
          <p:cNvPr id="275" name="Deck_Cloud-White.png"/>
          <p:cNvPicPr>
            <a:picLocks noChangeAspect="1"/>
          </p:cNvPicPr>
          <p:nvPr/>
        </p:nvPicPr>
        <p:blipFill>
          <a:blip r:embed="rId4">
            <a:extLst/>
          </a:blip>
          <a:stretch>
            <a:fillRect/>
          </a:stretch>
        </p:blipFill>
        <p:spPr>
          <a:xfrm>
            <a:off x="7698322" y="1885608"/>
            <a:ext cx="988632" cy="988632"/>
          </a:xfrm>
          <a:prstGeom prst="rect">
            <a:avLst/>
          </a:prstGeom>
          <a:ln w="12700">
            <a:miter lim="400000"/>
          </a:ln>
        </p:spPr>
      </p:pic>
      <p:pic>
        <p:nvPicPr>
          <p:cNvPr id="276" name="Deck_Forklift.png"/>
          <p:cNvPicPr>
            <a:picLocks noChangeAspect="1"/>
          </p:cNvPicPr>
          <p:nvPr/>
        </p:nvPicPr>
        <p:blipFill>
          <a:blip r:embed="rId5">
            <a:extLst/>
          </a:blip>
          <a:stretch>
            <a:fillRect/>
          </a:stretch>
        </p:blipFill>
        <p:spPr>
          <a:xfrm>
            <a:off x="2092246" y="2043970"/>
            <a:ext cx="909757" cy="909757"/>
          </a:xfrm>
          <a:prstGeom prst="rect">
            <a:avLst/>
          </a:prstGeom>
          <a:ln w="12700">
            <a:miter lim="400000"/>
          </a:ln>
        </p:spPr>
      </p:pic>
      <p:pic>
        <p:nvPicPr>
          <p:cNvPr id="277" name="Deck_Tablet-Dark-Apps.png"/>
          <p:cNvPicPr>
            <a:picLocks noChangeAspect="1"/>
          </p:cNvPicPr>
          <p:nvPr/>
        </p:nvPicPr>
        <p:blipFill>
          <a:blip r:embed="rId6">
            <a:extLst/>
          </a:blip>
          <a:stretch>
            <a:fillRect/>
          </a:stretch>
        </p:blipFill>
        <p:spPr>
          <a:xfrm>
            <a:off x="3928700" y="2067495"/>
            <a:ext cx="862706" cy="862706"/>
          </a:xfrm>
          <a:prstGeom prst="rect">
            <a:avLst/>
          </a:prstGeom>
          <a:ln w="12700">
            <a:miter lim="400000"/>
          </a:ln>
        </p:spPr>
      </p:pic>
    </p:spTree>
    <p:extLst>
      <p:ext uri="{BB962C8B-B14F-4D97-AF65-F5344CB8AC3E}">
        <p14:creationId xmlns:p14="http://schemas.microsoft.com/office/powerpoint/2010/main" val="2988468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533" y="0"/>
            <a:ext cx="3853300" cy="2891516"/>
          </a:xfrm>
          <a:prstGeom prst="rect">
            <a:avLst/>
          </a:prstGeom>
        </p:spPr>
      </p:pic>
      <p:pic>
        <p:nvPicPr>
          <p:cNvPr id="3" name="Picture 2"/>
          <p:cNvPicPr>
            <a:picLocks noChangeAspect="1"/>
          </p:cNvPicPr>
          <p:nvPr/>
        </p:nvPicPr>
        <p:blipFill>
          <a:blip r:embed="rId3"/>
          <a:stretch>
            <a:fillRect/>
          </a:stretch>
        </p:blipFill>
        <p:spPr>
          <a:xfrm>
            <a:off x="3678766" y="1969777"/>
            <a:ext cx="3866718" cy="2175029"/>
          </a:xfrm>
          <a:prstGeom prst="rect">
            <a:avLst/>
          </a:prstGeom>
        </p:spPr>
      </p:pic>
      <p:pic>
        <p:nvPicPr>
          <p:cNvPr id="5" name="Picture 4"/>
          <p:cNvPicPr>
            <a:picLocks noChangeAspect="1"/>
          </p:cNvPicPr>
          <p:nvPr/>
        </p:nvPicPr>
        <p:blipFill>
          <a:blip r:embed="rId4"/>
          <a:stretch>
            <a:fillRect/>
          </a:stretch>
        </p:blipFill>
        <p:spPr>
          <a:xfrm>
            <a:off x="4945849" y="0"/>
            <a:ext cx="4198151" cy="2361460"/>
          </a:xfrm>
          <a:prstGeom prst="rect">
            <a:avLst/>
          </a:prstGeom>
        </p:spPr>
      </p:pic>
      <p:pic>
        <p:nvPicPr>
          <p:cNvPr id="8" name="Picture 7"/>
          <p:cNvPicPr>
            <a:picLocks noChangeAspect="1"/>
          </p:cNvPicPr>
          <p:nvPr/>
        </p:nvPicPr>
        <p:blipFill>
          <a:blip r:embed="rId5"/>
          <a:stretch>
            <a:fillRect/>
          </a:stretch>
        </p:blipFill>
        <p:spPr>
          <a:xfrm>
            <a:off x="280776" y="145362"/>
            <a:ext cx="1300987" cy="2441359"/>
          </a:xfrm>
          <a:prstGeom prst="rect">
            <a:avLst/>
          </a:prstGeom>
        </p:spPr>
      </p:pic>
      <p:pic>
        <p:nvPicPr>
          <p:cNvPr id="2" name="Picture 1"/>
          <p:cNvPicPr>
            <a:picLocks noChangeAspect="1"/>
          </p:cNvPicPr>
          <p:nvPr/>
        </p:nvPicPr>
        <p:blipFill>
          <a:blip r:embed="rId6"/>
          <a:stretch>
            <a:fillRect/>
          </a:stretch>
        </p:blipFill>
        <p:spPr>
          <a:xfrm>
            <a:off x="-1" y="2204258"/>
            <a:ext cx="3790765" cy="2519025"/>
          </a:xfrm>
          <a:prstGeom prst="rect">
            <a:avLst/>
          </a:prstGeom>
        </p:spPr>
      </p:pic>
      <p:pic>
        <p:nvPicPr>
          <p:cNvPr id="6" name="Picture 5"/>
          <p:cNvPicPr>
            <a:picLocks noChangeAspect="1"/>
          </p:cNvPicPr>
          <p:nvPr/>
        </p:nvPicPr>
        <p:blipFill>
          <a:blip r:embed="rId7"/>
          <a:stretch>
            <a:fillRect/>
          </a:stretch>
        </p:blipFill>
        <p:spPr>
          <a:xfrm>
            <a:off x="3843033" y="4125336"/>
            <a:ext cx="2436574" cy="1670793"/>
          </a:xfrm>
          <a:prstGeom prst="rect">
            <a:avLst/>
          </a:prstGeom>
        </p:spPr>
      </p:pic>
      <p:pic>
        <p:nvPicPr>
          <p:cNvPr id="1026" name="Picture 2" descr="https://cdn4.dogonews.com/images/b2a29378-ffa7-4897-b7c2-e5c64568c03a/download-14.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8119" y="3546721"/>
            <a:ext cx="2908031" cy="1381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126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p:nvPr/>
        </p:nvSpPr>
        <p:spPr>
          <a:xfrm>
            <a:off x="260386" y="269748"/>
            <a:ext cx="8883614" cy="469359"/>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a:defRPr sz="7600"/>
            </a:pPr>
            <a:r>
              <a:rPr sz="2800" b="1" dirty="0">
                <a:latin typeface="Arial"/>
                <a:ea typeface="Helvetica"/>
                <a:cs typeface="Arial"/>
                <a:sym typeface="Helvetica"/>
              </a:rPr>
              <a:t>Amazon AI: </a:t>
            </a:r>
            <a:r>
              <a:rPr sz="2800" b="1" dirty="0">
                <a:latin typeface="Arial"/>
                <a:cs typeface="Arial"/>
              </a:rPr>
              <a:t>Three New Deep Learning Services</a:t>
            </a:r>
          </a:p>
        </p:txBody>
      </p:sp>
      <p:grpSp>
        <p:nvGrpSpPr>
          <p:cNvPr id="3" name="Group 2"/>
          <p:cNvGrpSpPr/>
          <p:nvPr/>
        </p:nvGrpSpPr>
        <p:grpSpPr>
          <a:xfrm>
            <a:off x="3724320" y="1647617"/>
            <a:ext cx="1863391" cy="2483976"/>
            <a:chOff x="1014987" y="1534727"/>
            <a:chExt cx="1863391" cy="2483976"/>
          </a:xfrm>
        </p:grpSpPr>
        <p:sp>
          <p:nvSpPr>
            <p:cNvPr id="508" name="Shape 508"/>
            <p:cNvSpPr/>
            <p:nvPr/>
          </p:nvSpPr>
          <p:spPr>
            <a:xfrm>
              <a:off x="1469058" y="2772373"/>
              <a:ext cx="666849" cy="346249"/>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defRPr sz="9000" b="1">
                  <a:latin typeface="Helvetica"/>
                  <a:ea typeface="Helvetica"/>
                  <a:cs typeface="Helvetica"/>
                  <a:sym typeface="Helvetica"/>
                </a:defRPr>
              </a:lvl1pPr>
            </a:lstStyle>
            <a:p>
              <a:r>
                <a:rPr sz="2000" dirty="0">
                  <a:latin typeface="Arial"/>
                  <a:cs typeface="Arial"/>
                </a:rPr>
                <a:t>Polly</a:t>
              </a:r>
            </a:p>
          </p:txBody>
        </p:sp>
        <p:pic>
          <p:nvPicPr>
            <p:cNvPr id="511" name="8754_AWSicons_MSc_r6b_ .png"/>
            <p:cNvPicPr>
              <a:picLocks noChangeAspect="1"/>
            </p:cNvPicPr>
            <p:nvPr/>
          </p:nvPicPr>
          <p:blipFill>
            <a:blip r:embed="rId2">
              <a:alphaModFix amt="30000"/>
              <a:duotone>
                <a:schemeClr val="accent6">
                  <a:shade val="45000"/>
                  <a:satMod val="135000"/>
                </a:schemeClr>
                <a:prstClr val="white"/>
              </a:duotone>
              <a:extLst/>
            </a:blip>
            <a:stretch>
              <a:fillRect/>
            </a:stretch>
          </p:blipFill>
          <p:spPr>
            <a:xfrm>
              <a:off x="1195358" y="1534727"/>
              <a:ext cx="1150242" cy="1150242"/>
            </a:xfrm>
            <a:prstGeom prst="rect">
              <a:avLst/>
            </a:prstGeom>
            <a:ln w="12700">
              <a:miter lim="400000"/>
            </a:ln>
          </p:spPr>
        </p:pic>
        <p:sp>
          <p:nvSpPr>
            <p:cNvPr id="514" name="Shape 514"/>
            <p:cNvSpPr/>
            <p:nvPr/>
          </p:nvSpPr>
          <p:spPr>
            <a:xfrm>
              <a:off x="1014987" y="3621158"/>
              <a:ext cx="1863391" cy="397545"/>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nSpc>
                  <a:spcPct val="120000"/>
                </a:lnSpc>
                <a:defRPr sz="4300"/>
              </a:lvl1pPr>
            </a:lstStyle>
            <a:p>
              <a:r>
                <a:rPr sz="2000" dirty="0">
                  <a:latin typeface="Arial"/>
                  <a:cs typeface="Arial"/>
                </a:rPr>
                <a:t>Life-like Speech</a:t>
              </a:r>
            </a:p>
          </p:txBody>
        </p:sp>
      </p:grpSp>
      <p:grpSp>
        <p:nvGrpSpPr>
          <p:cNvPr id="4" name="Group 3"/>
          <p:cNvGrpSpPr/>
          <p:nvPr/>
        </p:nvGrpSpPr>
        <p:grpSpPr>
          <a:xfrm>
            <a:off x="6844925" y="1649358"/>
            <a:ext cx="1782845" cy="2510456"/>
            <a:chOff x="4121481" y="1508247"/>
            <a:chExt cx="1782845" cy="2510456"/>
          </a:xfrm>
        </p:grpSpPr>
        <p:sp>
          <p:nvSpPr>
            <p:cNvPr id="509" name="Shape 509"/>
            <p:cNvSpPr/>
            <p:nvPr/>
          </p:nvSpPr>
          <p:spPr>
            <a:xfrm>
              <a:off x="4121481" y="2799685"/>
              <a:ext cx="1520248" cy="346249"/>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defRPr sz="9000" b="1">
                  <a:latin typeface="Helvetica"/>
                  <a:ea typeface="Helvetica"/>
                  <a:cs typeface="Helvetica"/>
                  <a:sym typeface="Helvetica"/>
                </a:defRPr>
              </a:lvl1pPr>
            </a:lstStyle>
            <a:p>
              <a:r>
                <a:rPr sz="2000" dirty="0">
                  <a:latin typeface="Arial"/>
                  <a:cs typeface="Arial"/>
                </a:rPr>
                <a:t>Rekognition</a:t>
              </a:r>
            </a:p>
          </p:txBody>
        </p:sp>
        <p:pic>
          <p:nvPicPr>
            <p:cNvPr id="512" name="8754_AWSicons_MSc_r6b-08.png"/>
            <p:cNvPicPr>
              <a:picLocks noChangeAspect="1"/>
            </p:cNvPicPr>
            <p:nvPr/>
          </p:nvPicPr>
          <p:blipFill>
            <a:blip r:embed="rId3">
              <a:alphaModFix amt="30000"/>
              <a:duotone>
                <a:schemeClr val="accent6">
                  <a:shade val="45000"/>
                  <a:satMod val="135000"/>
                </a:schemeClr>
                <a:prstClr val="white"/>
              </a:duotone>
              <a:extLst/>
            </a:blip>
            <a:stretch>
              <a:fillRect/>
            </a:stretch>
          </p:blipFill>
          <p:spPr>
            <a:xfrm>
              <a:off x="4187930" y="1508247"/>
              <a:ext cx="1211916" cy="1211916"/>
            </a:xfrm>
            <a:prstGeom prst="rect">
              <a:avLst/>
            </a:prstGeom>
            <a:ln w="12700">
              <a:miter lim="400000"/>
            </a:ln>
          </p:spPr>
        </p:pic>
        <p:sp>
          <p:nvSpPr>
            <p:cNvPr id="515" name="Shape 515"/>
            <p:cNvSpPr/>
            <p:nvPr/>
          </p:nvSpPr>
          <p:spPr>
            <a:xfrm>
              <a:off x="4140872" y="3621158"/>
              <a:ext cx="1763454" cy="397545"/>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nSpc>
                  <a:spcPct val="120000"/>
                </a:lnSpc>
                <a:defRPr sz="4300"/>
              </a:lvl1pPr>
            </a:lstStyle>
            <a:p>
              <a:r>
                <a:rPr sz="2000" dirty="0">
                  <a:latin typeface="Arial"/>
                  <a:cs typeface="Arial"/>
                </a:rPr>
                <a:t>Image Analysis</a:t>
              </a:r>
            </a:p>
          </p:txBody>
        </p:sp>
      </p:grpSp>
      <p:grpSp>
        <p:nvGrpSpPr>
          <p:cNvPr id="2" name="Group 1"/>
          <p:cNvGrpSpPr/>
          <p:nvPr/>
        </p:nvGrpSpPr>
        <p:grpSpPr>
          <a:xfrm>
            <a:off x="818443" y="1576095"/>
            <a:ext cx="1749302" cy="2751575"/>
            <a:chOff x="6892422" y="1561984"/>
            <a:chExt cx="1749302" cy="2751575"/>
          </a:xfrm>
        </p:grpSpPr>
        <p:sp>
          <p:nvSpPr>
            <p:cNvPr id="510" name="Shape 510"/>
            <p:cNvSpPr/>
            <p:nvPr/>
          </p:nvSpPr>
          <p:spPr>
            <a:xfrm>
              <a:off x="7478724" y="2840657"/>
              <a:ext cx="480425" cy="346249"/>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defRPr sz="9000" b="1">
                  <a:latin typeface="Helvetica"/>
                  <a:ea typeface="Helvetica"/>
                  <a:cs typeface="Helvetica"/>
                  <a:sym typeface="Helvetica"/>
                </a:defRPr>
              </a:lvl1pPr>
            </a:lstStyle>
            <a:p>
              <a:r>
                <a:rPr sz="2000" dirty="0">
                  <a:latin typeface="Arial"/>
                  <a:cs typeface="Arial"/>
                </a:rPr>
                <a:t>Lex</a:t>
              </a:r>
            </a:p>
          </p:txBody>
        </p:sp>
        <p:pic>
          <p:nvPicPr>
            <p:cNvPr id="513" name="8754_AWSicons_MSc_r6b_MXNetA.png"/>
            <p:cNvPicPr>
              <a:picLocks noChangeAspect="1"/>
            </p:cNvPicPr>
            <p:nvPr/>
          </p:nvPicPr>
          <p:blipFill>
            <a:blip r:embed="rId4">
              <a:duotone>
                <a:schemeClr val="accent6">
                  <a:shade val="45000"/>
                  <a:satMod val="135000"/>
                </a:schemeClr>
                <a:prstClr val="white"/>
              </a:duotone>
              <a:extLst/>
            </a:blip>
            <a:stretch>
              <a:fillRect/>
            </a:stretch>
          </p:blipFill>
          <p:spPr>
            <a:xfrm>
              <a:off x="7144062" y="1561984"/>
              <a:ext cx="1095728" cy="1095728"/>
            </a:xfrm>
            <a:prstGeom prst="rect">
              <a:avLst/>
            </a:prstGeom>
            <a:ln w="12700">
              <a:miter lim="400000"/>
            </a:ln>
          </p:spPr>
        </p:pic>
        <p:sp>
          <p:nvSpPr>
            <p:cNvPr id="516" name="Shape 516"/>
            <p:cNvSpPr/>
            <p:nvPr/>
          </p:nvSpPr>
          <p:spPr>
            <a:xfrm>
              <a:off x="6892422" y="3546682"/>
              <a:ext cx="1749302" cy="766877"/>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algn="ctr">
                <a:lnSpc>
                  <a:spcPct val="120000"/>
                </a:lnSpc>
                <a:defRPr sz="4300"/>
              </a:pPr>
              <a:r>
                <a:rPr sz="2000" dirty="0">
                  <a:latin typeface="Arial"/>
                  <a:cs typeface="Arial"/>
                </a:rPr>
                <a:t>Conversational </a:t>
              </a:r>
            </a:p>
            <a:p>
              <a:pPr algn="ctr">
                <a:lnSpc>
                  <a:spcPct val="120000"/>
                </a:lnSpc>
                <a:defRPr sz="4300"/>
              </a:pPr>
              <a:r>
                <a:rPr sz="2000" dirty="0">
                  <a:latin typeface="Arial"/>
                  <a:cs typeface="Arial"/>
                </a:rPr>
                <a:t>Engine</a:t>
              </a:r>
            </a:p>
          </p:txBody>
        </p:sp>
      </p:grpSp>
    </p:spTree>
    <p:extLst>
      <p:ext uri="{BB962C8B-B14F-4D97-AF65-F5344CB8AC3E}">
        <p14:creationId xmlns:p14="http://schemas.microsoft.com/office/powerpoint/2010/main" val="3432178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55656"/>
                </a:solidFill>
              </a:rPr>
              <a:t>Amazon </a:t>
            </a:r>
            <a:r>
              <a:rPr lang="en-US" dirty="0" err="1" smtClean="0">
                <a:solidFill>
                  <a:srgbClr val="F55656"/>
                </a:solidFill>
              </a:rPr>
              <a:t>Lex</a:t>
            </a:r>
            <a:endParaRPr lang="en-US" sz="2000" dirty="0">
              <a:solidFill>
                <a:srgbClr val="F55656"/>
              </a:solidFill>
            </a:endParaRPr>
          </a:p>
        </p:txBody>
      </p:sp>
    </p:spTree>
    <p:extLst>
      <p:ext uri="{BB962C8B-B14F-4D97-AF65-F5344CB8AC3E}">
        <p14:creationId xmlns:p14="http://schemas.microsoft.com/office/powerpoint/2010/main" val="40896109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rPr>
              <a:t>Text and Speech Language Understanding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3099" y="906692"/>
            <a:ext cx="3095190" cy="3300730"/>
          </a:xfrm>
          <a:prstGeom prst="rect">
            <a:avLst/>
          </a:prstGeom>
        </p:spPr>
      </p:pic>
      <p:cxnSp>
        <p:nvCxnSpPr>
          <p:cNvPr id="7" name="Straight Connector 6"/>
          <p:cNvCxnSpPr/>
          <p:nvPr/>
        </p:nvCxnSpPr>
        <p:spPr>
          <a:xfrm>
            <a:off x="489192" y="2557057"/>
            <a:ext cx="1960531" cy="0"/>
          </a:xfrm>
          <a:prstGeom prst="line">
            <a:avLst/>
          </a:prstGeom>
          <a:ln w="15875">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22767" y="2033837"/>
            <a:ext cx="3190394" cy="523220"/>
          </a:xfrm>
          <a:prstGeom prst="rect">
            <a:avLst/>
          </a:prstGeom>
          <a:noFill/>
        </p:spPr>
        <p:txBody>
          <a:bodyPr wrap="square" rtlCol="0">
            <a:spAutoFit/>
          </a:bodyPr>
          <a:lstStyle/>
          <a:p>
            <a:pPr algn="ctr"/>
            <a:r>
              <a:rPr lang="en-US" sz="1400" dirty="0" smtClean="0">
                <a:latin typeface="Arial"/>
                <a:cs typeface="Arial"/>
              </a:rPr>
              <a:t>Speech</a:t>
            </a:r>
          </a:p>
          <a:p>
            <a:pPr algn="ctr"/>
            <a:r>
              <a:rPr lang="en-US" sz="1400" dirty="0" smtClean="0">
                <a:latin typeface="Arial"/>
                <a:cs typeface="Arial"/>
              </a:rPr>
              <a:t>Recognition</a:t>
            </a:r>
            <a:endParaRPr lang="en-US" sz="1400" dirty="0">
              <a:latin typeface="Arial"/>
              <a:cs typeface="Arial"/>
            </a:endParaRPr>
          </a:p>
        </p:txBody>
      </p:sp>
      <p:cxnSp>
        <p:nvCxnSpPr>
          <p:cNvPr id="9" name="Straight Connector 8"/>
          <p:cNvCxnSpPr/>
          <p:nvPr/>
        </p:nvCxnSpPr>
        <p:spPr>
          <a:xfrm>
            <a:off x="5972392" y="2526279"/>
            <a:ext cx="2576945" cy="0"/>
          </a:xfrm>
          <a:prstGeom prst="line">
            <a:avLst/>
          </a:prstGeom>
          <a:ln w="15875">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72392" y="2033837"/>
            <a:ext cx="2335256" cy="523220"/>
          </a:xfrm>
          <a:prstGeom prst="rect">
            <a:avLst/>
          </a:prstGeom>
          <a:noFill/>
        </p:spPr>
        <p:txBody>
          <a:bodyPr wrap="square" rtlCol="0">
            <a:spAutoFit/>
          </a:bodyPr>
          <a:lstStyle/>
          <a:p>
            <a:pPr algn="ctr"/>
            <a:r>
              <a:rPr lang="en-US" sz="1400" dirty="0">
                <a:latin typeface="Arial"/>
                <a:cs typeface="Arial"/>
              </a:rPr>
              <a:t>Natural Language </a:t>
            </a:r>
          </a:p>
          <a:p>
            <a:pPr algn="ctr"/>
            <a:r>
              <a:rPr lang="en-US" sz="1400" dirty="0">
                <a:latin typeface="Arial"/>
                <a:cs typeface="Arial"/>
              </a:rPr>
              <a:t>Understanding</a:t>
            </a:r>
          </a:p>
        </p:txBody>
      </p:sp>
      <p:sp>
        <p:nvSpPr>
          <p:cNvPr id="19" name="TextBox 18"/>
          <p:cNvSpPr txBox="1"/>
          <p:nvPr/>
        </p:nvSpPr>
        <p:spPr>
          <a:xfrm>
            <a:off x="466075" y="4361310"/>
            <a:ext cx="7946732" cy="369332"/>
          </a:xfrm>
          <a:prstGeom prst="rect">
            <a:avLst/>
          </a:prstGeom>
          <a:noFill/>
        </p:spPr>
        <p:txBody>
          <a:bodyPr wrap="square" rtlCol="0">
            <a:spAutoFit/>
          </a:bodyPr>
          <a:lstStyle/>
          <a:p>
            <a:pPr algn="ctr"/>
            <a:r>
              <a:rPr lang="en-US" dirty="0">
                <a:latin typeface="Arial"/>
                <a:cs typeface="Arial"/>
              </a:rPr>
              <a:t>Powered by the same Deep Learning technology as Alexa</a:t>
            </a:r>
          </a:p>
        </p:txBody>
      </p:sp>
      <p:sp>
        <p:nvSpPr>
          <p:cNvPr id="3" name="Rectangle 2"/>
          <p:cNvSpPr/>
          <p:nvPr/>
        </p:nvSpPr>
        <p:spPr>
          <a:xfrm>
            <a:off x="5761514" y="1119318"/>
            <a:ext cx="116992" cy="606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5778990" y="3369025"/>
            <a:ext cx="100449" cy="606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63183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rPr>
              <a:t>Lex Bot </a:t>
            </a:r>
            <a:r>
              <a:rPr lang="en-US" dirty="0">
                <a:latin typeface="Arial"/>
              </a:rPr>
              <a:t>Structure</a:t>
            </a:r>
          </a:p>
        </p:txBody>
      </p:sp>
      <p:sp>
        <p:nvSpPr>
          <p:cNvPr id="4" name="Oval 3"/>
          <p:cNvSpPr/>
          <p:nvPr/>
        </p:nvSpPr>
        <p:spPr>
          <a:xfrm>
            <a:off x="2462620" y="2232573"/>
            <a:ext cx="141514" cy="141514"/>
          </a:xfrm>
          <a:prstGeom prst="ellipse">
            <a:avLst/>
          </a:prstGeom>
          <a:solidFill>
            <a:srgbClr val="FCB6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cxnSp>
        <p:nvCxnSpPr>
          <p:cNvPr id="5" name="Straight Connector 4"/>
          <p:cNvCxnSpPr/>
          <p:nvPr/>
        </p:nvCxnSpPr>
        <p:spPr>
          <a:xfrm>
            <a:off x="2604650" y="2299866"/>
            <a:ext cx="900547" cy="0"/>
          </a:xfrm>
          <a:prstGeom prst="line">
            <a:avLst/>
          </a:prstGeom>
          <a:ln w="15875">
            <a:prstDash val="dash"/>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2462620" y="3035148"/>
            <a:ext cx="141514" cy="141514"/>
          </a:xfrm>
          <a:prstGeom prst="ellipse">
            <a:avLst/>
          </a:prstGeom>
          <a:solidFill>
            <a:srgbClr val="FCB6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cxnSp>
        <p:nvCxnSpPr>
          <p:cNvPr id="7" name="Straight Connector 6"/>
          <p:cNvCxnSpPr/>
          <p:nvPr/>
        </p:nvCxnSpPr>
        <p:spPr>
          <a:xfrm>
            <a:off x="2604650" y="3102441"/>
            <a:ext cx="886693" cy="0"/>
          </a:xfrm>
          <a:prstGeom prst="line">
            <a:avLst/>
          </a:prstGeom>
          <a:ln w="15875">
            <a:prstDash val="dash"/>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16031" y="2034767"/>
            <a:ext cx="2798619" cy="646331"/>
          </a:xfrm>
          <a:prstGeom prst="rect">
            <a:avLst/>
          </a:prstGeom>
          <a:noFill/>
        </p:spPr>
        <p:txBody>
          <a:bodyPr wrap="square" rtlCol="0">
            <a:spAutoFit/>
          </a:bodyPr>
          <a:lstStyle/>
          <a:p>
            <a:r>
              <a:rPr lang="en-US" sz="1200" b="1" dirty="0" smtClean="0">
                <a:latin typeface="Arial"/>
                <a:cs typeface="Arial"/>
              </a:rPr>
              <a:t>Utterances</a:t>
            </a:r>
          </a:p>
          <a:p>
            <a:r>
              <a:rPr lang="en-US" sz="1200" dirty="0" smtClean="0">
                <a:latin typeface="Arial"/>
                <a:cs typeface="Arial"/>
              </a:rPr>
              <a:t>Spoken or typed phrases that invoke your intent </a:t>
            </a:r>
            <a:endParaRPr lang="en-US" sz="1200" dirty="0">
              <a:latin typeface="Arial"/>
              <a:cs typeface="Arial"/>
            </a:endParaRPr>
          </a:p>
        </p:txBody>
      </p:sp>
      <p:sp>
        <p:nvSpPr>
          <p:cNvPr id="9" name="TextBox 8"/>
          <p:cNvSpPr txBox="1"/>
          <p:nvPr/>
        </p:nvSpPr>
        <p:spPr>
          <a:xfrm>
            <a:off x="549697" y="1308175"/>
            <a:ext cx="1302327" cy="276999"/>
          </a:xfrm>
          <a:prstGeom prst="rect">
            <a:avLst/>
          </a:prstGeom>
          <a:noFill/>
        </p:spPr>
        <p:txBody>
          <a:bodyPr wrap="square" rtlCol="0">
            <a:spAutoFit/>
          </a:bodyPr>
          <a:lstStyle/>
          <a:p>
            <a:pPr algn="ctr"/>
            <a:r>
              <a:rPr lang="en-US" sz="1200" b="1" dirty="0" err="1" smtClean="0">
                <a:solidFill>
                  <a:srgbClr val="00B0F0"/>
                </a:solidFill>
                <a:latin typeface="Arial"/>
                <a:cs typeface="Arial"/>
              </a:rPr>
              <a:t>BookHotel</a:t>
            </a:r>
            <a:endParaRPr lang="en-US" sz="1200" b="1" dirty="0">
              <a:solidFill>
                <a:srgbClr val="00B0F0"/>
              </a:solidFill>
              <a:latin typeface="Arial"/>
              <a:cs typeface="Arial"/>
            </a:endParaRPr>
          </a:p>
        </p:txBody>
      </p:sp>
      <p:sp>
        <p:nvSpPr>
          <p:cNvPr id="10" name="Oval 9"/>
          <p:cNvSpPr/>
          <p:nvPr/>
        </p:nvSpPr>
        <p:spPr>
          <a:xfrm>
            <a:off x="1914368" y="1364415"/>
            <a:ext cx="141514" cy="141514"/>
          </a:xfrm>
          <a:prstGeom prst="ellipse">
            <a:avLst/>
          </a:prstGeom>
          <a:solidFill>
            <a:srgbClr val="FCB6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cxnSp>
        <p:nvCxnSpPr>
          <p:cNvPr id="11" name="Straight Connector 10"/>
          <p:cNvCxnSpPr/>
          <p:nvPr/>
        </p:nvCxnSpPr>
        <p:spPr>
          <a:xfrm>
            <a:off x="2078179" y="1431708"/>
            <a:ext cx="1413164" cy="0"/>
          </a:xfrm>
          <a:prstGeom prst="line">
            <a:avLst/>
          </a:prstGeom>
          <a:ln w="15875">
            <a:prstDash val="dash"/>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616031" y="1090430"/>
            <a:ext cx="2798619" cy="830997"/>
          </a:xfrm>
          <a:prstGeom prst="rect">
            <a:avLst/>
          </a:prstGeom>
          <a:noFill/>
        </p:spPr>
        <p:txBody>
          <a:bodyPr wrap="square" rtlCol="0">
            <a:spAutoFit/>
          </a:bodyPr>
          <a:lstStyle/>
          <a:p>
            <a:r>
              <a:rPr lang="en-US" sz="1200" b="1" dirty="0" smtClean="0">
                <a:latin typeface="Arial"/>
                <a:cs typeface="Arial"/>
              </a:rPr>
              <a:t>Intents</a:t>
            </a:r>
          </a:p>
          <a:p>
            <a:r>
              <a:rPr lang="en-US" sz="1200" dirty="0" smtClean="0">
                <a:latin typeface="Arial"/>
                <a:cs typeface="Arial"/>
              </a:rPr>
              <a:t>An Intent performs an action in response to natural language user input</a:t>
            </a:r>
            <a:endParaRPr lang="en-US" sz="1200" dirty="0">
              <a:latin typeface="Arial"/>
              <a:cs typeface="Arial"/>
            </a:endParaRPr>
          </a:p>
        </p:txBody>
      </p:sp>
      <p:sp>
        <p:nvSpPr>
          <p:cNvPr id="13" name="TextBox 12"/>
          <p:cNvSpPr txBox="1"/>
          <p:nvPr/>
        </p:nvSpPr>
        <p:spPr>
          <a:xfrm>
            <a:off x="3616031" y="2838530"/>
            <a:ext cx="2798619" cy="646331"/>
          </a:xfrm>
          <a:prstGeom prst="rect">
            <a:avLst/>
          </a:prstGeom>
          <a:noFill/>
        </p:spPr>
        <p:txBody>
          <a:bodyPr wrap="square" rtlCol="0">
            <a:spAutoFit/>
          </a:bodyPr>
          <a:lstStyle/>
          <a:p>
            <a:r>
              <a:rPr lang="en-US" sz="1200" b="1" dirty="0" smtClean="0">
                <a:latin typeface="Arial"/>
                <a:cs typeface="Arial"/>
              </a:rPr>
              <a:t>Slots</a:t>
            </a:r>
          </a:p>
          <a:p>
            <a:r>
              <a:rPr lang="en-US" sz="1200" dirty="0" smtClean="0">
                <a:latin typeface="Arial"/>
                <a:cs typeface="Arial"/>
              </a:rPr>
              <a:t>Slots are input data required to fulfill the intent</a:t>
            </a:r>
            <a:endParaRPr lang="en-US" sz="1200" dirty="0">
              <a:latin typeface="Arial"/>
              <a:cs typeface="Arial"/>
            </a:endParaRPr>
          </a:p>
        </p:txBody>
      </p:sp>
      <p:sp>
        <p:nvSpPr>
          <p:cNvPr id="14" name="TextBox 13"/>
          <p:cNvSpPr txBox="1"/>
          <p:nvPr/>
        </p:nvSpPr>
        <p:spPr>
          <a:xfrm>
            <a:off x="3616030" y="3644325"/>
            <a:ext cx="2798619" cy="461665"/>
          </a:xfrm>
          <a:prstGeom prst="rect">
            <a:avLst/>
          </a:prstGeom>
          <a:noFill/>
        </p:spPr>
        <p:txBody>
          <a:bodyPr wrap="square" rtlCol="0">
            <a:spAutoFit/>
          </a:bodyPr>
          <a:lstStyle/>
          <a:p>
            <a:r>
              <a:rPr lang="en-US" sz="1200" b="1" dirty="0" smtClean="0">
                <a:latin typeface="Arial"/>
                <a:cs typeface="Arial"/>
              </a:rPr>
              <a:t>Fulfillment</a:t>
            </a:r>
          </a:p>
          <a:p>
            <a:r>
              <a:rPr lang="en-US" sz="1200" dirty="0" smtClean="0">
                <a:latin typeface="Arial"/>
                <a:cs typeface="Arial"/>
              </a:rPr>
              <a:t>Fulfillment mechanism for your intent</a:t>
            </a:r>
            <a:endParaRPr lang="en-US" sz="1200" dirty="0">
              <a:latin typeface="Arial"/>
              <a:cs typeface="Arial"/>
            </a:endParaRPr>
          </a:p>
        </p:txBody>
      </p:sp>
      <p:sp>
        <p:nvSpPr>
          <p:cNvPr id="15" name="Rectangle 14"/>
          <p:cNvSpPr/>
          <p:nvPr/>
        </p:nvSpPr>
        <p:spPr>
          <a:xfrm>
            <a:off x="6596551" y="4815456"/>
            <a:ext cx="424285" cy="157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6" name="Rectangle 15"/>
          <p:cNvSpPr/>
          <p:nvPr/>
        </p:nvSpPr>
        <p:spPr>
          <a:xfrm>
            <a:off x="8628551" y="4802756"/>
            <a:ext cx="424285" cy="157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7" name="Rectangle 16"/>
          <p:cNvSpPr/>
          <p:nvPr/>
        </p:nvSpPr>
        <p:spPr>
          <a:xfrm>
            <a:off x="6406051" y="3583556"/>
            <a:ext cx="424285" cy="157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33" y="1644778"/>
            <a:ext cx="2202698" cy="3226406"/>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1939" y="1585174"/>
            <a:ext cx="2227815" cy="3314700"/>
          </a:xfrm>
          <a:prstGeom prst="rect">
            <a:avLst/>
          </a:prstGeom>
        </p:spPr>
      </p:pic>
      <p:sp>
        <p:nvSpPr>
          <p:cNvPr id="20" name="Oval 19"/>
          <p:cNvSpPr/>
          <p:nvPr/>
        </p:nvSpPr>
        <p:spPr>
          <a:xfrm>
            <a:off x="6525460" y="3695544"/>
            <a:ext cx="141514" cy="141514"/>
          </a:xfrm>
          <a:prstGeom prst="ellipse">
            <a:avLst/>
          </a:prstGeom>
          <a:solidFill>
            <a:srgbClr val="FCB6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cxnSp>
        <p:nvCxnSpPr>
          <p:cNvPr id="21" name="Straight Connector 20"/>
          <p:cNvCxnSpPr/>
          <p:nvPr/>
        </p:nvCxnSpPr>
        <p:spPr>
          <a:xfrm>
            <a:off x="5384800" y="3764063"/>
            <a:ext cx="1064385" cy="0"/>
          </a:xfrm>
          <a:prstGeom prst="line">
            <a:avLst/>
          </a:prstGeom>
          <a:ln w="15875">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2391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55656"/>
                </a:solidFill>
              </a:rPr>
              <a:t>Amazon Polly</a:t>
            </a:r>
            <a:endParaRPr lang="en-US" sz="2000" dirty="0">
              <a:solidFill>
                <a:srgbClr val="F55656"/>
              </a:solidFill>
            </a:endParaRPr>
          </a:p>
        </p:txBody>
      </p:sp>
    </p:spTree>
    <p:extLst>
      <p:ext uri="{BB962C8B-B14F-4D97-AF65-F5344CB8AC3E}">
        <p14:creationId xmlns:p14="http://schemas.microsoft.com/office/powerpoint/2010/main" val="40639502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pl-PL" altLang="en-US" dirty="0" smtClean="0">
                <a:latin typeface="Arial"/>
              </a:rPr>
              <a:t>Amazon Polly</a:t>
            </a:r>
            <a:endParaRPr lang="en-US" altLang="en-US" dirty="0" smtClean="0">
              <a:latin typeface="Arial"/>
            </a:endParaRPr>
          </a:p>
        </p:txBody>
      </p:sp>
      <p:sp>
        <p:nvSpPr>
          <p:cNvPr id="3" name="Content Placeholder 2"/>
          <p:cNvSpPr>
            <a:spLocks noGrp="1"/>
          </p:cNvSpPr>
          <p:nvPr>
            <p:ph idx="1"/>
          </p:nvPr>
        </p:nvSpPr>
        <p:spPr/>
        <p:txBody>
          <a:bodyPr/>
          <a:lstStyle/>
          <a:p>
            <a:pPr marL="800100" lvl="1" indent="-342900">
              <a:lnSpc>
                <a:spcPct val="150000"/>
              </a:lnSpc>
              <a:buFont typeface="Arial" panose="020B0604020202020204" pitchFamily="34" charset="0"/>
              <a:buChar char="•"/>
            </a:pPr>
            <a:r>
              <a:rPr lang="en-US" sz="2400" dirty="0">
                <a:latin typeface="Arial"/>
              </a:rPr>
              <a:t>A service that converts text into lifelike speech</a:t>
            </a:r>
          </a:p>
          <a:p>
            <a:pPr marL="800100" lvl="1" indent="-342900">
              <a:lnSpc>
                <a:spcPct val="150000"/>
              </a:lnSpc>
              <a:buFont typeface="Arial" panose="020B0604020202020204" pitchFamily="34" charset="0"/>
              <a:buChar char="•"/>
            </a:pPr>
            <a:r>
              <a:rPr lang="en-US" sz="2400" dirty="0">
                <a:latin typeface="Arial"/>
              </a:rPr>
              <a:t>Offers </a:t>
            </a:r>
            <a:r>
              <a:rPr lang="pl-PL" sz="2400" dirty="0" smtClean="0">
                <a:latin typeface="Arial"/>
              </a:rPr>
              <a:t>47</a:t>
            </a:r>
            <a:r>
              <a:rPr lang="en-US" sz="2400" dirty="0" smtClean="0">
                <a:latin typeface="Arial"/>
              </a:rPr>
              <a:t> </a:t>
            </a:r>
            <a:r>
              <a:rPr lang="en-US" sz="2400" dirty="0">
                <a:latin typeface="Arial"/>
              </a:rPr>
              <a:t>lifelike voices </a:t>
            </a:r>
            <a:r>
              <a:rPr lang="pl-PL" sz="2400" dirty="0" smtClean="0">
                <a:latin typeface="Arial"/>
              </a:rPr>
              <a:t>across </a:t>
            </a:r>
            <a:r>
              <a:rPr lang="en-US" sz="2400" dirty="0" smtClean="0">
                <a:latin typeface="Arial"/>
              </a:rPr>
              <a:t>24 </a:t>
            </a:r>
            <a:r>
              <a:rPr lang="en-US" sz="2400" dirty="0">
                <a:latin typeface="Arial"/>
              </a:rPr>
              <a:t>languages</a:t>
            </a:r>
          </a:p>
          <a:p>
            <a:pPr marL="800100" lvl="1" indent="-342900">
              <a:lnSpc>
                <a:spcPct val="150000"/>
              </a:lnSpc>
              <a:buFont typeface="Arial" panose="020B0604020202020204" pitchFamily="34" charset="0"/>
              <a:buChar char="•"/>
            </a:pPr>
            <a:r>
              <a:rPr lang="en-US" sz="2400" dirty="0">
                <a:latin typeface="Arial"/>
              </a:rPr>
              <a:t>Low latency responses enable developers to build real-time </a:t>
            </a:r>
            <a:r>
              <a:rPr lang="pl-PL" sz="2400" dirty="0">
                <a:latin typeface="Arial"/>
              </a:rPr>
              <a:t>systems</a:t>
            </a:r>
            <a:endParaRPr lang="en-US" sz="2400" dirty="0">
              <a:latin typeface="Arial"/>
            </a:endParaRPr>
          </a:p>
          <a:p>
            <a:pPr marL="800100" lvl="1" indent="-342900">
              <a:lnSpc>
                <a:spcPct val="150000"/>
              </a:lnSpc>
              <a:buFont typeface="Arial" panose="020B0604020202020204" pitchFamily="34" charset="0"/>
              <a:buChar char="•"/>
            </a:pPr>
            <a:r>
              <a:rPr lang="pl-PL" sz="2400" dirty="0" smtClean="0">
                <a:latin typeface="Arial"/>
              </a:rPr>
              <a:t>Developers </a:t>
            </a:r>
            <a:r>
              <a:rPr lang="en-US" sz="2400" dirty="0" smtClean="0">
                <a:latin typeface="Arial"/>
              </a:rPr>
              <a:t>can </a:t>
            </a:r>
            <a:r>
              <a:rPr lang="pl-PL" sz="2400" dirty="0" smtClean="0">
                <a:latin typeface="Arial"/>
              </a:rPr>
              <a:t>store, </a:t>
            </a:r>
            <a:r>
              <a:rPr lang="en-US" sz="2400" dirty="0" smtClean="0">
                <a:latin typeface="Arial"/>
              </a:rPr>
              <a:t>replay</a:t>
            </a:r>
            <a:r>
              <a:rPr lang="pl-PL" sz="2400" dirty="0" smtClean="0">
                <a:latin typeface="Arial"/>
              </a:rPr>
              <a:t> and distribute</a:t>
            </a:r>
            <a:r>
              <a:rPr lang="en-US" sz="2400" dirty="0" smtClean="0">
                <a:latin typeface="Arial"/>
              </a:rPr>
              <a:t> </a:t>
            </a:r>
            <a:r>
              <a:rPr lang="en-US" sz="2400" dirty="0">
                <a:latin typeface="Arial"/>
              </a:rPr>
              <a:t>generated speech </a:t>
            </a:r>
          </a:p>
          <a:p>
            <a:pPr>
              <a:defRPr/>
            </a:pPr>
            <a:endParaRPr lang="en-US" dirty="0">
              <a:latin typeface="Arial"/>
            </a:endParaRPr>
          </a:p>
        </p:txBody>
      </p:sp>
    </p:spTree>
    <p:extLst>
      <p:ext uri="{BB962C8B-B14F-4D97-AF65-F5344CB8AC3E}">
        <p14:creationId xmlns:p14="http://schemas.microsoft.com/office/powerpoint/2010/main" val="830904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ckTemplate-AWS-Dark">
  <a:themeElements>
    <a:clrScheme name="AWS Transformation Day 1">
      <a:dk1>
        <a:srgbClr val="424242"/>
      </a:dk1>
      <a:lt1>
        <a:srgbClr val="FFFFFF"/>
      </a:lt1>
      <a:dk2>
        <a:srgbClr val="424242"/>
      </a:dk2>
      <a:lt2>
        <a:srgbClr val="E7E6E6"/>
      </a:lt2>
      <a:accent1>
        <a:srgbClr val="F55656"/>
      </a:accent1>
      <a:accent2>
        <a:srgbClr val="39C184"/>
      </a:accent2>
      <a:accent3>
        <a:srgbClr val="8755D7"/>
      </a:accent3>
      <a:accent4>
        <a:srgbClr val="44546A"/>
      </a:accent4>
      <a:accent5>
        <a:srgbClr val="A9A9A9"/>
      </a:accent5>
      <a:accent6>
        <a:srgbClr val="EAEAEA"/>
      </a:accent6>
      <a:hlink>
        <a:srgbClr val="F55656"/>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05B35A6-8B52-46A5-AE45-B98C6459DC10}">
  <ds:schemaRefs>
    <ds:schemaRef ds:uri="http://schemas.microsoft.com/sharepoint/v3/contenttype/forms"/>
  </ds:schemaRefs>
</ds:datastoreItem>
</file>

<file path=customXml/itemProps2.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597C89A-FD0C-431E-81F6-90225B937683}">
  <ds:schemaRef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DeckTemplate-AWS-Dark</Template>
  <TotalTime>472</TotalTime>
  <Words>746</Words>
  <Application>Microsoft Macintosh PowerPoint</Application>
  <PresentationFormat>On-screen Show (16:9)</PresentationFormat>
  <Paragraphs>135</Paragraphs>
  <Slides>15</Slides>
  <Notes>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DeckTemplate-AWS-Dark</vt:lpstr>
      <vt:lpstr>PowerPoint Presentation</vt:lpstr>
      <vt:lpstr>PowerPoint Presentation</vt:lpstr>
      <vt:lpstr>PowerPoint Presentation</vt:lpstr>
      <vt:lpstr>PowerPoint Presentation</vt:lpstr>
      <vt:lpstr>Amazon Lex</vt:lpstr>
      <vt:lpstr>Text and Speech Language Understanding </vt:lpstr>
      <vt:lpstr>Lex Bot Structure</vt:lpstr>
      <vt:lpstr>Amazon Polly</vt:lpstr>
      <vt:lpstr>Amazon Polly</vt:lpstr>
      <vt:lpstr>Amazon Polly: Language Portfolio</vt:lpstr>
      <vt:lpstr>Amazon Rekognition</vt:lpstr>
      <vt:lpstr>Amazon Rekognition</vt:lpstr>
      <vt:lpstr>PowerPoint Presentation</vt:lpstr>
      <vt:lpstr>PowerPoint Presentation</vt:lpstr>
      <vt:lpstr>благодаря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Simon Julien</cp:lastModifiedBy>
  <cp:revision>98</cp:revision>
  <dcterms:created xsi:type="dcterms:W3CDTF">2015-11-24T00:15:31Z</dcterms:created>
  <dcterms:modified xsi:type="dcterms:W3CDTF">2017-05-30T08:06:15Z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