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8"/>
  </p:notesMasterIdLst>
  <p:sldIdLst>
    <p:sldId id="511" r:id="rId2"/>
    <p:sldId id="513" r:id="rId3"/>
    <p:sldId id="510" r:id="rId4"/>
    <p:sldId id="514" r:id="rId5"/>
    <p:sldId id="515" r:id="rId6"/>
    <p:sldId id="516" r:id="rId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C551707-3375-4B03-AD61-307F7ACD13E1}">
          <p14:sldIdLst>
            <p14:sldId id="511"/>
            <p14:sldId id="513"/>
            <p14:sldId id="510"/>
            <p14:sldId id="514"/>
            <p14:sldId id="515"/>
            <p14:sldId id="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421" userDrawn="1">
          <p15:clr>
            <a:srgbClr val="A4A3A4"/>
          </p15:clr>
        </p15:guide>
        <p15:guide id="3" pos="5819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341"/>
    <a:srgbClr val="ED9E11"/>
    <a:srgbClr val="1E6E32"/>
    <a:srgbClr val="4AA69E"/>
    <a:srgbClr val="F0AF32"/>
    <a:srgbClr val="E05413"/>
    <a:srgbClr val="000000"/>
    <a:srgbClr val="AF430F"/>
    <a:srgbClr val="F55D0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1" autoAdjust="0"/>
    <p:restoredTop sz="90080" autoAdjust="0"/>
  </p:normalViewPr>
  <p:slideViewPr>
    <p:cSldViewPr snapToGrid="0" showGuides="1">
      <p:cViewPr varScale="1">
        <p:scale>
          <a:sx n="60" d="100"/>
          <a:sy n="60" d="100"/>
        </p:scale>
        <p:origin x="850" y="58"/>
      </p:cViewPr>
      <p:guideLst>
        <p:guide orient="horz" pos="4042"/>
        <p:guide pos="421"/>
        <p:guide pos="5819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5D012-E474-4284-926E-EC06A7FDCBF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04EC43A-564C-4FDC-882F-68878FB7E9EF}">
      <dgm:prSet phldrT="[Text]" custT="1"/>
      <dgm:spPr/>
      <dgm:t>
        <a:bodyPr/>
        <a:lstStyle/>
        <a:p>
          <a:r>
            <a:rPr lang="en-US" sz="2800" dirty="0"/>
            <a:t>Prescriptive</a:t>
          </a:r>
        </a:p>
      </dgm:t>
    </dgm:pt>
    <dgm:pt modelId="{8EE9B53F-59F4-485A-B50E-6541C78A1A55}" type="parTrans" cxnId="{0DC583EB-8038-44A4-A752-DB8CE6D11032}">
      <dgm:prSet/>
      <dgm:spPr/>
      <dgm:t>
        <a:bodyPr/>
        <a:lstStyle/>
        <a:p>
          <a:endParaRPr lang="en-US" sz="1600"/>
        </a:p>
      </dgm:t>
    </dgm:pt>
    <dgm:pt modelId="{188F1239-4093-460E-AF88-485BAEADD1D2}" type="sibTrans" cxnId="{0DC583EB-8038-44A4-A752-DB8CE6D11032}">
      <dgm:prSet/>
      <dgm:spPr/>
      <dgm:t>
        <a:bodyPr/>
        <a:lstStyle/>
        <a:p>
          <a:endParaRPr lang="en-US" sz="1600"/>
        </a:p>
      </dgm:t>
    </dgm:pt>
    <dgm:pt modelId="{BC4EEA83-AB39-4646-BB9B-EF039691ACD5}">
      <dgm:prSet phldrT="[Text]" custT="1"/>
      <dgm:spPr/>
      <dgm:t>
        <a:bodyPr/>
        <a:lstStyle/>
        <a:p>
          <a:r>
            <a:rPr lang="en-US" sz="2800" dirty="0"/>
            <a:t>Predictive</a:t>
          </a:r>
        </a:p>
      </dgm:t>
    </dgm:pt>
    <dgm:pt modelId="{CC236EF1-6EED-42C3-8358-CE512179DD1B}" type="parTrans" cxnId="{5B950377-C03E-44B8-9209-F2167AA467C8}">
      <dgm:prSet/>
      <dgm:spPr/>
      <dgm:t>
        <a:bodyPr/>
        <a:lstStyle/>
        <a:p>
          <a:endParaRPr lang="en-US" sz="1600"/>
        </a:p>
      </dgm:t>
    </dgm:pt>
    <dgm:pt modelId="{72F365C9-11E0-47D8-88C5-6ABC840CE64B}" type="sibTrans" cxnId="{5B950377-C03E-44B8-9209-F2167AA467C8}">
      <dgm:prSet/>
      <dgm:spPr/>
      <dgm:t>
        <a:bodyPr/>
        <a:lstStyle/>
        <a:p>
          <a:endParaRPr lang="en-US" sz="1600"/>
        </a:p>
      </dgm:t>
    </dgm:pt>
    <dgm:pt modelId="{AC9B5134-B49E-4FA7-B3B4-61AE3D90034D}">
      <dgm:prSet phldrT="[Text]" custT="1"/>
      <dgm:spPr/>
      <dgm:t>
        <a:bodyPr/>
        <a:lstStyle/>
        <a:p>
          <a:r>
            <a:rPr lang="en-US" sz="2800" dirty="0"/>
            <a:t>Descriptive</a:t>
          </a:r>
        </a:p>
      </dgm:t>
    </dgm:pt>
    <dgm:pt modelId="{CD710D0A-601B-4F40-85B5-29BAC0439CD9}" type="parTrans" cxnId="{3C5ED334-ECA2-4B7F-858A-14199D2756C4}">
      <dgm:prSet/>
      <dgm:spPr/>
      <dgm:t>
        <a:bodyPr/>
        <a:lstStyle/>
        <a:p>
          <a:endParaRPr lang="en-US" sz="1600"/>
        </a:p>
      </dgm:t>
    </dgm:pt>
    <dgm:pt modelId="{E896C89D-41F9-4AE3-BD8D-182C5EB724D1}" type="sibTrans" cxnId="{3C5ED334-ECA2-4B7F-858A-14199D2756C4}">
      <dgm:prSet/>
      <dgm:spPr/>
      <dgm:t>
        <a:bodyPr/>
        <a:lstStyle/>
        <a:p>
          <a:endParaRPr lang="en-US" sz="1600"/>
        </a:p>
      </dgm:t>
    </dgm:pt>
    <dgm:pt modelId="{C00DF50A-CC96-4A85-9B18-C45DCA3164DB}" type="pres">
      <dgm:prSet presAssocID="{FD75D012-E474-4284-926E-EC06A7FDCBFA}" presName="Name0" presStyleCnt="0">
        <dgm:presLayoutVars>
          <dgm:dir/>
          <dgm:animLvl val="lvl"/>
          <dgm:resizeHandles val="exact"/>
        </dgm:presLayoutVars>
      </dgm:prSet>
      <dgm:spPr/>
    </dgm:pt>
    <dgm:pt modelId="{27426019-E73B-465F-B95B-43723CF024B5}" type="pres">
      <dgm:prSet presAssocID="{F04EC43A-564C-4FDC-882F-68878FB7E9EF}" presName="Name8" presStyleCnt="0"/>
      <dgm:spPr/>
    </dgm:pt>
    <dgm:pt modelId="{C6B75EE7-718F-4FE6-ADB0-CA0A567FC609}" type="pres">
      <dgm:prSet presAssocID="{F04EC43A-564C-4FDC-882F-68878FB7E9EF}" presName="level" presStyleLbl="node1" presStyleIdx="0" presStyleCnt="3">
        <dgm:presLayoutVars>
          <dgm:chMax val="1"/>
          <dgm:bulletEnabled val="1"/>
        </dgm:presLayoutVars>
      </dgm:prSet>
      <dgm:spPr/>
    </dgm:pt>
    <dgm:pt modelId="{3862B001-A971-4511-8D03-1AE65C42D7F0}" type="pres">
      <dgm:prSet presAssocID="{F04EC43A-564C-4FDC-882F-68878FB7E9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F1B246-18D6-4301-809E-331F0E973245}" type="pres">
      <dgm:prSet presAssocID="{BC4EEA83-AB39-4646-BB9B-EF039691ACD5}" presName="Name8" presStyleCnt="0"/>
      <dgm:spPr/>
    </dgm:pt>
    <dgm:pt modelId="{32B9240C-312E-4E5C-9632-C7C2A78B9DFC}" type="pres">
      <dgm:prSet presAssocID="{BC4EEA83-AB39-4646-BB9B-EF039691ACD5}" presName="level" presStyleLbl="node1" presStyleIdx="1" presStyleCnt="3">
        <dgm:presLayoutVars>
          <dgm:chMax val="1"/>
          <dgm:bulletEnabled val="1"/>
        </dgm:presLayoutVars>
      </dgm:prSet>
      <dgm:spPr/>
    </dgm:pt>
    <dgm:pt modelId="{5ACBCEAF-88C7-49F8-A214-24CA58EF70B4}" type="pres">
      <dgm:prSet presAssocID="{BC4EEA83-AB39-4646-BB9B-EF039691AC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89CF8F-B5D7-4AB7-9D2B-FE76C9291AF3}" type="pres">
      <dgm:prSet presAssocID="{AC9B5134-B49E-4FA7-B3B4-61AE3D90034D}" presName="Name8" presStyleCnt="0"/>
      <dgm:spPr/>
    </dgm:pt>
    <dgm:pt modelId="{BF919F77-B546-4B84-A665-F09F2B61E6C6}" type="pres">
      <dgm:prSet presAssocID="{AC9B5134-B49E-4FA7-B3B4-61AE3D90034D}" presName="level" presStyleLbl="node1" presStyleIdx="2" presStyleCnt="3">
        <dgm:presLayoutVars>
          <dgm:chMax val="1"/>
          <dgm:bulletEnabled val="1"/>
        </dgm:presLayoutVars>
      </dgm:prSet>
      <dgm:spPr/>
    </dgm:pt>
    <dgm:pt modelId="{B3DC260F-E712-4162-AA87-3FA87F3FBDD7}" type="pres">
      <dgm:prSet presAssocID="{AC9B5134-B49E-4FA7-B3B4-61AE3D90034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02B2216-57D6-4EDC-A57B-E82452F36DC4}" type="presOf" srcId="{BC4EEA83-AB39-4646-BB9B-EF039691ACD5}" destId="{32B9240C-312E-4E5C-9632-C7C2A78B9DFC}" srcOrd="0" destOrd="0" presId="urn:microsoft.com/office/officeart/2005/8/layout/pyramid1"/>
    <dgm:cxn modelId="{3C5ED334-ECA2-4B7F-858A-14199D2756C4}" srcId="{FD75D012-E474-4284-926E-EC06A7FDCBFA}" destId="{AC9B5134-B49E-4FA7-B3B4-61AE3D90034D}" srcOrd="2" destOrd="0" parTransId="{CD710D0A-601B-4F40-85B5-29BAC0439CD9}" sibTransId="{E896C89D-41F9-4AE3-BD8D-182C5EB724D1}"/>
    <dgm:cxn modelId="{D0971546-F362-4456-A41B-FEE393AA4A8A}" type="presOf" srcId="{AC9B5134-B49E-4FA7-B3B4-61AE3D90034D}" destId="{BF919F77-B546-4B84-A665-F09F2B61E6C6}" srcOrd="0" destOrd="0" presId="urn:microsoft.com/office/officeart/2005/8/layout/pyramid1"/>
    <dgm:cxn modelId="{9F7D854D-1B88-496F-B777-298C433AB19D}" type="presOf" srcId="{F04EC43A-564C-4FDC-882F-68878FB7E9EF}" destId="{3862B001-A971-4511-8D03-1AE65C42D7F0}" srcOrd="1" destOrd="0" presId="urn:microsoft.com/office/officeart/2005/8/layout/pyramid1"/>
    <dgm:cxn modelId="{5B950377-C03E-44B8-9209-F2167AA467C8}" srcId="{FD75D012-E474-4284-926E-EC06A7FDCBFA}" destId="{BC4EEA83-AB39-4646-BB9B-EF039691ACD5}" srcOrd="1" destOrd="0" parTransId="{CC236EF1-6EED-42C3-8358-CE512179DD1B}" sibTransId="{72F365C9-11E0-47D8-88C5-6ABC840CE64B}"/>
    <dgm:cxn modelId="{4630AD9B-174F-4A69-AA0D-289E9285BD1F}" type="presOf" srcId="{FD75D012-E474-4284-926E-EC06A7FDCBFA}" destId="{C00DF50A-CC96-4A85-9B18-C45DCA3164DB}" srcOrd="0" destOrd="0" presId="urn:microsoft.com/office/officeart/2005/8/layout/pyramid1"/>
    <dgm:cxn modelId="{8D5335C5-BC61-4853-8324-97091595E732}" type="presOf" srcId="{F04EC43A-564C-4FDC-882F-68878FB7E9EF}" destId="{C6B75EE7-718F-4FE6-ADB0-CA0A567FC609}" srcOrd="0" destOrd="0" presId="urn:microsoft.com/office/officeart/2005/8/layout/pyramid1"/>
    <dgm:cxn modelId="{A5E3E6D2-81A6-4AB9-B9D8-E596154E9D0A}" type="presOf" srcId="{BC4EEA83-AB39-4646-BB9B-EF039691ACD5}" destId="{5ACBCEAF-88C7-49F8-A214-24CA58EF70B4}" srcOrd="1" destOrd="0" presId="urn:microsoft.com/office/officeart/2005/8/layout/pyramid1"/>
    <dgm:cxn modelId="{90B168E4-74C2-4447-878F-DD0AEC7C1820}" type="presOf" srcId="{AC9B5134-B49E-4FA7-B3B4-61AE3D90034D}" destId="{B3DC260F-E712-4162-AA87-3FA87F3FBDD7}" srcOrd="1" destOrd="0" presId="urn:microsoft.com/office/officeart/2005/8/layout/pyramid1"/>
    <dgm:cxn modelId="{0DC583EB-8038-44A4-A752-DB8CE6D11032}" srcId="{FD75D012-E474-4284-926E-EC06A7FDCBFA}" destId="{F04EC43A-564C-4FDC-882F-68878FB7E9EF}" srcOrd="0" destOrd="0" parTransId="{8EE9B53F-59F4-485A-B50E-6541C78A1A55}" sibTransId="{188F1239-4093-460E-AF88-485BAEADD1D2}"/>
    <dgm:cxn modelId="{97DBF09C-6B31-4553-B5EB-9440BA8844FF}" type="presParOf" srcId="{C00DF50A-CC96-4A85-9B18-C45DCA3164DB}" destId="{27426019-E73B-465F-B95B-43723CF024B5}" srcOrd="0" destOrd="0" presId="urn:microsoft.com/office/officeart/2005/8/layout/pyramid1"/>
    <dgm:cxn modelId="{A5A217DA-C93B-404F-82CB-BAD079FD58EE}" type="presParOf" srcId="{27426019-E73B-465F-B95B-43723CF024B5}" destId="{C6B75EE7-718F-4FE6-ADB0-CA0A567FC609}" srcOrd="0" destOrd="0" presId="urn:microsoft.com/office/officeart/2005/8/layout/pyramid1"/>
    <dgm:cxn modelId="{DBAE4807-AABB-4056-80C3-CE54EB11714C}" type="presParOf" srcId="{27426019-E73B-465F-B95B-43723CF024B5}" destId="{3862B001-A971-4511-8D03-1AE65C42D7F0}" srcOrd="1" destOrd="0" presId="urn:microsoft.com/office/officeart/2005/8/layout/pyramid1"/>
    <dgm:cxn modelId="{1222645D-2CB9-47AD-A65F-802F837F672D}" type="presParOf" srcId="{C00DF50A-CC96-4A85-9B18-C45DCA3164DB}" destId="{B2F1B246-18D6-4301-809E-331F0E973245}" srcOrd="1" destOrd="0" presId="urn:microsoft.com/office/officeart/2005/8/layout/pyramid1"/>
    <dgm:cxn modelId="{4BDAC250-3A8F-4202-B87C-2D6D5E018CDD}" type="presParOf" srcId="{B2F1B246-18D6-4301-809E-331F0E973245}" destId="{32B9240C-312E-4E5C-9632-C7C2A78B9DFC}" srcOrd="0" destOrd="0" presId="urn:microsoft.com/office/officeart/2005/8/layout/pyramid1"/>
    <dgm:cxn modelId="{8915C391-F8F9-4351-89FF-C5DFB7C3B7F6}" type="presParOf" srcId="{B2F1B246-18D6-4301-809E-331F0E973245}" destId="{5ACBCEAF-88C7-49F8-A214-24CA58EF70B4}" srcOrd="1" destOrd="0" presId="urn:microsoft.com/office/officeart/2005/8/layout/pyramid1"/>
    <dgm:cxn modelId="{2D42CEE9-0F16-4470-9C94-CA661A4D4580}" type="presParOf" srcId="{C00DF50A-CC96-4A85-9B18-C45DCA3164DB}" destId="{DF89CF8F-B5D7-4AB7-9D2B-FE76C9291AF3}" srcOrd="2" destOrd="0" presId="urn:microsoft.com/office/officeart/2005/8/layout/pyramid1"/>
    <dgm:cxn modelId="{C0A95510-8A64-4D49-940D-36387AB45F36}" type="presParOf" srcId="{DF89CF8F-B5D7-4AB7-9D2B-FE76C9291AF3}" destId="{BF919F77-B546-4B84-A665-F09F2B61E6C6}" srcOrd="0" destOrd="0" presId="urn:microsoft.com/office/officeart/2005/8/layout/pyramid1"/>
    <dgm:cxn modelId="{D8323740-3A45-4B5C-9E9A-964BDF7464D0}" type="presParOf" srcId="{DF89CF8F-B5D7-4AB7-9D2B-FE76C9291AF3}" destId="{B3DC260F-E712-4162-AA87-3FA87F3FBD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75EE7-718F-4FE6-ADB0-CA0A567FC609}">
      <dsp:nvSpPr>
        <dsp:cNvPr id="0" name=""/>
        <dsp:cNvSpPr/>
      </dsp:nvSpPr>
      <dsp:spPr>
        <a:xfrm>
          <a:off x="2201333" y="0"/>
          <a:ext cx="2201333" cy="1755058"/>
        </a:xfrm>
        <a:prstGeom prst="trapezoid">
          <a:avLst>
            <a:gd name="adj" fmla="val 627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Prescriptive</a:t>
          </a:r>
        </a:p>
      </dsp:txBody>
      <dsp:txXfrm>
        <a:off x="2201333" y="0"/>
        <a:ext cx="2201333" cy="1755058"/>
      </dsp:txXfrm>
    </dsp:sp>
    <dsp:sp modelId="{32B9240C-312E-4E5C-9632-C7C2A78B9DFC}">
      <dsp:nvSpPr>
        <dsp:cNvPr id="0" name=""/>
        <dsp:cNvSpPr/>
      </dsp:nvSpPr>
      <dsp:spPr>
        <a:xfrm>
          <a:off x="1100666" y="1755058"/>
          <a:ext cx="4402666" cy="1755058"/>
        </a:xfrm>
        <a:prstGeom prst="trapezoid">
          <a:avLst>
            <a:gd name="adj" fmla="val 627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Predictive</a:t>
          </a:r>
        </a:p>
      </dsp:txBody>
      <dsp:txXfrm>
        <a:off x="1871133" y="1755058"/>
        <a:ext cx="2861733" cy="1755058"/>
      </dsp:txXfrm>
    </dsp:sp>
    <dsp:sp modelId="{BF919F77-B546-4B84-A665-F09F2B61E6C6}">
      <dsp:nvSpPr>
        <dsp:cNvPr id="0" name=""/>
        <dsp:cNvSpPr/>
      </dsp:nvSpPr>
      <dsp:spPr>
        <a:xfrm>
          <a:off x="0" y="3510116"/>
          <a:ext cx="6604000" cy="1755058"/>
        </a:xfrm>
        <a:prstGeom prst="trapezoid">
          <a:avLst>
            <a:gd name="adj" fmla="val 627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Descriptive</a:t>
          </a:r>
        </a:p>
      </dsp:txBody>
      <dsp:txXfrm>
        <a:off x="1155699" y="3510116"/>
        <a:ext cx="4292600" cy="1755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F373F-88E5-4948-9655-CCACCEC10D47}" type="datetimeFigureOut">
              <a:rPr lang="en-GB" smtClean="0"/>
              <a:pPr/>
              <a:t>30/05/2017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D66A3-BE84-4DC5-826A-30FC8A650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>
              <a:latin typeface="DB Office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1pPr>
            <a:lvl2pPr marL="742950" indent="-285750"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2pPr>
            <a:lvl3pPr marL="1143000" indent="-228600"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3pPr>
            <a:lvl4pPr marL="1600200" indent="-228600"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4pPr>
            <a:lvl5pPr marL="2057400" indent="-228600"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9pPr>
          </a:lstStyle>
          <a:p>
            <a:pPr marL="0" marR="0" lvl="0" indent="0" algn="r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B7262-2365-47AB-BFD3-0E800F8A9B3B}" type="slidenum">
              <a:rPr kumimoji="0" lang="de-DE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ffice"/>
                <a:ea typeface="MS PGothic" panose="020B0600070205080204" pitchFamily="34" charset="-128"/>
                <a:cs typeface="+mn-cs"/>
              </a:rPr>
              <a:pPr marL="0" marR="0" lvl="0" indent="0" algn="r" defTabSz="841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ffice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6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dirty="0">
              <a:latin typeface="DB Office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9788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1pPr>
            <a:lvl2pPr marL="742950" indent="-285750" defTabSz="839788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2pPr>
            <a:lvl3pPr marL="1143000" indent="-228600" defTabSz="839788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3pPr>
            <a:lvl4pPr marL="1600200" indent="-228600" defTabSz="839788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4pPr>
            <a:lvl5pPr marL="2057400" indent="-228600" defTabSz="839788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9pPr>
          </a:lstStyle>
          <a:p>
            <a:pPr marL="0" marR="0" lvl="0" indent="0" algn="r" defTabSz="839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60961-0C00-423C-91B2-C6340A9A4CEA}" type="slidenum">
              <a:rPr kumimoji="0" lang="de-DE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ffice"/>
                <a:ea typeface="MS PGothic" panose="020B0600070205080204" pitchFamily="34" charset="-128"/>
                <a:cs typeface="+mn-cs"/>
              </a:rPr>
              <a:pPr marL="0" marR="0" lvl="0" indent="0" algn="r" defTabSz="839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ffice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52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talked to a lot of companies with data science departments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D66A3-BE84-4DC5-826A-30FC8A650D9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2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>
              <a:latin typeface="DB Office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1pPr>
            <a:lvl2pPr marL="742950" indent="-285750"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2pPr>
            <a:lvl3pPr marL="1143000" indent="-228600"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3pPr>
            <a:lvl4pPr marL="1600200" indent="-228600"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4pPr>
            <a:lvl5pPr marL="2057400" indent="-228600" defTabSz="841375"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DB Office"/>
                <a:ea typeface="MS PGothic" panose="020B0600070205080204" pitchFamily="34" charset="-128"/>
              </a:defRPr>
            </a:lvl9pPr>
          </a:lstStyle>
          <a:p>
            <a:pPr marL="0" marR="0" lvl="0" indent="0" algn="r" defTabSz="841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E2018-B5E5-4A91-AC39-421DF46F9316}" type="slidenum">
              <a:rPr kumimoji="0" lang="de-DE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ffice"/>
                <a:ea typeface="MS PGothic" panose="020B0600070205080204" pitchFamily="34" charset="-128"/>
                <a:cs typeface="+mn-cs"/>
              </a:rPr>
              <a:pPr marL="0" marR="0" lvl="0" indent="0" algn="r" defTabSz="841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ffice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6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0" y="2247902"/>
            <a:ext cx="9906000" cy="4610099"/>
          </a:xfrm>
          <a:custGeom>
            <a:avLst/>
            <a:gdLst>
              <a:gd name="connsiteX0" fmla="*/ 9906000 w 9906000"/>
              <a:gd name="connsiteY0" fmla="*/ 0 h 4610099"/>
              <a:gd name="connsiteX1" fmla="*/ 9906000 w 9906000"/>
              <a:gd name="connsiteY1" fmla="*/ 4610099 h 4610099"/>
              <a:gd name="connsiteX2" fmla="*/ 0 w 9906000"/>
              <a:gd name="connsiteY2" fmla="*/ 4610099 h 4610099"/>
              <a:gd name="connsiteX3" fmla="*/ 0 w 9906000"/>
              <a:gd name="connsiteY3" fmla="*/ 3183569 h 4610099"/>
              <a:gd name="connsiteX4" fmla="*/ 1596107 w 9906000"/>
              <a:gd name="connsiteY4" fmla="*/ 2635995 h 4610099"/>
              <a:gd name="connsiteX5" fmla="*/ 7866530 w 9906000"/>
              <a:gd name="connsiteY5" fmla="*/ 2024750 h 46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6000" h="4610099">
                <a:moveTo>
                  <a:pt x="9906000" y="0"/>
                </a:moveTo>
                <a:lnTo>
                  <a:pt x="9906000" y="4610099"/>
                </a:lnTo>
                <a:lnTo>
                  <a:pt x="0" y="4610099"/>
                </a:lnTo>
                <a:lnTo>
                  <a:pt x="0" y="3183569"/>
                </a:lnTo>
                <a:lnTo>
                  <a:pt x="1596107" y="2635995"/>
                </a:lnTo>
                <a:lnTo>
                  <a:pt x="7866530" y="2024750"/>
                </a:lnTo>
                <a:close/>
              </a:path>
            </a:pathLst>
          </a:custGeom>
          <a:solidFill>
            <a:srgbClr val="52B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cxnSp>
        <p:nvCxnSpPr>
          <p:cNvPr id="30" name="Straight Connector 9"/>
          <p:cNvCxnSpPr>
            <a:cxnSpLocks noChangeShapeType="1"/>
            <a:stCxn id="29" idx="2"/>
          </p:cNvCxnSpPr>
          <p:nvPr userDrawn="1"/>
        </p:nvCxnSpPr>
        <p:spPr bwMode="auto">
          <a:xfrm flipH="1">
            <a:off x="1609725" y="4278669"/>
            <a:ext cx="6083300" cy="595313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726" y="4981577"/>
            <a:ext cx="7615238" cy="1117527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726" y="6121892"/>
            <a:ext cx="7615238" cy="27622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6113" y="6499061"/>
            <a:ext cx="1244245" cy="2762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4CB492-FC8A-432F-B9F5-31DA6AD95A8D}" type="datetime1">
              <a:rPr lang="en-GB" smtClean="0"/>
              <a:pPr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99061"/>
            <a:ext cx="3343275" cy="2762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4EB68B-905D-4792-BB5E-B91AE18C083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4" name="Straight Connector 7"/>
          <p:cNvCxnSpPr>
            <a:cxnSpLocks noChangeShapeType="1"/>
          </p:cNvCxnSpPr>
          <p:nvPr userDrawn="1"/>
        </p:nvCxnSpPr>
        <p:spPr bwMode="auto">
          <a:xfrm flipH="1">
            <a:off x="7845426" y="2247902"/>
            <a:ext cx="2060574" cy="2064105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1"/>
          <p:cNvCxnSpPr>
            <a:cxnSpLocks noChangeShapeType="1"/>
          </p:cNvCxnSpPr>
          <p:nvPr userDrawn="1"/>
        </p:nvCxnSpPr>
        <p:spPr bwMode="auto">
          <a:xfrm flipH="1">
            <a:off x="1" y="4875567"/>
            <a:ext cx="1609725" cy="566738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8"/>
          <p:cNvSpPr>
            <a:spLocks noChangeArrowheads="1"/>
          </p:cNvSpPr>
          <p:nvPr userDrawn="1"/>
        </p:nvSpPr>
        <p:spPr bwMode="auto">
          <a:xfrm>
            <a:off x="7693025" y="4126267"/>
            <a:ext cx="306388" cy="304800"/>
          </a:xfrm>
          <a:prstGeom prst="ellipse">
            <a:avLst/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>
              <a:defRPr/>
            </a:pPr>
            <a:endParaRPr lang="bg-BG" sz="1800" u="none"/>
          </a:p>
        </p:txBody>
      </p:sp>
      <p:sp>
        <p:nvSpPr>
          <p:cNvPr id="31" name="Oval 10"/>
          <p:cNvSpPr>
            <a:spLocks noChangeArrowheads="1"/>
          </p:cNvSpPr>
          <p:nvPr userDrawn="1"/>
        </p:nvSpPr>
        <p:spPr bwMode="auto">
          <a:xfrm>
            <a:off x="1519239" y="4785082"/>
            <a:ext cx="179387" cy="179387"/>
          </a:xfrm>
          <a:prstGeom prst="ellipse">
            <a:avLst/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>
              <a:defRPr/>
            </a:pPr>
            <a:endParaRPr lang="bg-BG" sz="1800" u="none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8" y="2716607"/>
            <a:ext cx="4756944" cy="10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6113" y="6499061"/>
            <a:ext cx="1244245" cy="276206"/>
          </a:xfrm>
          <a:prstGeom prst="rect">
            <a:avLst/>
          </a:prstGeom>
        </p:spPr>
        <p:txBody>
          <a:bodyPr/>
          <a:lstStyle/>
          <a:p>
            <a:fld id="{83427198-8138-40BC-8366-D5BD862750F4}" type="datetime1">
              <a:rPr lang="en-GB" smtClean="0"/>
              <a:pPr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99061"/>
            <a:ext cx="3343275" cy="27620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68B-905D-4792-BB5E-B91AE18C08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6113" y="6499061"/>
            <a:ext cx="1244245" cy="276206"/>
          </a:xfrm>
          <a:prstGeom prst="rect">
            <a:avLst/>
          </a:prstGeom>
        </p:spPr>
        <p:txBody>
          <a:bodyPr/>
          <a:lstStyle/>
          <a:p>
            <a:fld id="{2776F8C6-1FBD-4550-895A-DDCFFACD563E}" type="datetime1">
              <a:rPr lang="en-GB" smtClean="0"/>
              <a:pPr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99061"/>
            <a:ext cx="3343275" cy="27620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68B-905D-4792-BB5E-B91AE18C08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1" y="268307"/>
            <a:ext cx="7415213" cy="6286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96113" y="6499061"/>
            <a:ext cx="1244245" cy="276206"/>
          </a:xfrm>
          <a:prstGeom prst="rect">
            <a:avLst/>
          </a:prstGeom>
        </p:spPr>
        <p:txBody>
          <a:bodyPr/>
          <a:lstStyle/>
          <a:p>
            <a:fld id="{477CC5FA-51FD-4C1F-92B0-2F7E0F5934FC}" type="datetime1">
              <a:rPr lang="en-GB" smtClean="0"/>
              <a:pPr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499061"/>
            <a:ext cx="3343275" cy="27620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4026" y="6581794"/>
            <a:ext cx="472812" cy="276206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4F4EB68B-905D-4792-BB5E-B91AE18C08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96113" y="6499061"/>
            <a:ext cx="1244245" cy="276206"/>
          </a:xfrm>
          <a:prstGeom prst="rect">
            <a:avLst/>
          </a:prstGeom>
        </p:spPr>
        <p:txBody>
          <a:bodyPr/>
          <a:lstStyle/>
          <a:p>
            <a:fld id="{1BBDB2A7-1362-4ECC-B56B-D8FE1DEC7375}" type="datetime1">
              <a:rPr lang="en-GB" smtClean="0"/>
              <a:pPr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499061"/>
            <a:ext cx="3343275" cy="27620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68B-905D-4792-BB5E-B91AE18C08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8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54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1638" y="-2"/>
            <a:ext cx="9916263" cy="956375"/>
          </a:xfrm>
          <a:custGeom>
            <a:avLst/>
            <a:gdLst>
              <a:gd name="connsiteX0" fmla="*/ 0 w 9906000"/>
              <a:gd name="connsiteY0" fmla="*/ 0 h 1112632"/>
              <a:gd name="connsiteX1" fmla="*/ 9906000 w 9906000"/>
              <a:gd name="connsiteY1" fmla="*/ 0 h 1112632"/>
              <a:gd name="connsiteX2" fmla="*/ 9906000 w 9906000"/>
              <a:gd name="connsiteY2" fmla="*/ 609585 h 1112632"/>
              <a:gd name="connsiteX3" fmla="*/ 8433995 w 9906000"/>
              <a:gd name="connsiteY3" fmla="*/ 980226 h 1112632"/>
              <a:gd name="connsiteX4" fmla="*/ 796066 w 9906000"/>
              <a:gd name="connsiteY4" fmla="*/ 990881 h 1112632"/>
              <a:gd name="connsiteX5" fmla="*/ 0 w 9906000"/>
              <a:gd name="connsiteY5" fmla="*/ 1112632 h 1112632"/>
              <a:gd name="connsiteX0" fmla="*/ 0 w 9906000"/>
              <a:gd name="connsiteY0" fmla="*/ 0 h 990881"/>
              <a:gd name="connsiteX1" fmla="*/ 9906000 w 9906000"/>
              <a:gd name="connsiteY1" fmla="*/ 0 h 990881"/>
              <a:gd name="connsiteX2" fmla="*/ 9906000 w 9906000"/>
              <a:gd name="connsiteY2" fmla="*/ 609585 h 990881"/>
              <a:gd name="connsiteX3" fmla="*/ 8433995 w 9906000"/>
              <a:gd name="connsiteY3" fmla="*/ 980226 h 990881"/>
              <a:gd name="connsiteX4" fmla="*/ 796066 w 9906000"/>
              <a:gd name="connsiteY4" fmla="*/ 990881 h 990881"/>
              <a:gd name="connsiteX5" fmla="*/ 17253 w 9906000"/>
              <a:gd name="connsiteY5" fmla="*/ 896971 h 990881"/>
              <a:gd name="connsiteX6" fmla="*/ 0 w 9906000"/>
              <a:gd name="connsiteY6" fmla="*/ 0 h 990881"/>
              <a:gd name="connsiteX0" fmla="*/ 0 w 9906000"/>
              <a:gd name="connsiteY0" fmla="*/ 0 h 990881"/>
              <a:gd name="connsiteX1" fmla="*/ 9906000 w 9906000"/>
              <a:gd name="connsiteY1" fmla="*/ 0 h 990881"/>
              <a:gd name="connsiteX2" fmla="*/ 9906000 w 9906000"/>
              <a:gd name="connsiteY2" fmla="*/ 609585 h 990881"/>
              <a:gd name="connsiteX3" fmla="*/ 8433995 w 9906000"/>
              <a:gd name="connsiteY3" fmla="*/ 980226 h 990881"/>
              <a:gd name="connsiteX4" fmla="*/ 796066 w 9906000"/>
              <a:gd name="connsiteY4" fmla="*/ 990881 h 990881"/>
              <a:gd name="connsiteX5" fmla="*/ 0 w 9906000"/>
              <a:gd name="connsiteY5" fmla="*/ 905598 h 990881"/>
              <a:gd name="connsiteX6" fmla="*/ 0 w 9906000"/>
              <a:gd name="connsiteY6" fmla="*/ 0 h 990881"/>
              <a:gd name="connsiteX0" fmla="*/ 0 w 9906000"/>
              <a:gd name="connsiteY0" fmla="*/ 0 h 1010373"/>
              <a:gd name="connsiteX1" fmla="*/ 9906000 w 9906000"/>
              <a:gd name="connsiteY1" fmla="*/ 0 h 1010373"/>
              <a:gd name="connsiteX2" fmla="*/ 9906000 w 9906000"/>
              <a:gd name="connsiteY2" fmla="*/ 609585 h 1010373"/>
              <a:gd name="connsiteX3" fmla="*/ 8433995 w 9906000"/>
              <a:gd name="connsiteY3" fmla="*/ 980226 h 1010373"/>
              <a:gd name="connsiteX4" fmla="*/ 796066 w 9906000"/>
              <a:gd name="connsiteY4" fmla="*/ 990881 h 1010373"/>
              <a:gd name="connsiteX5" fmla="*/ 9525 w 9906000"/>
              <a:gd name="connsiteY5" fmla="*/ 1010373 h 1010373"/>
              <a:gd name="connsiteX6" fmla="*/ 0 w 9906000"/>
              <a:gd name="connsiteY6" fmla="*/ 0 h 1010373"/>
              <a:gd name="connsiteX0" fmla="*/ 0 w 9906000"/>
              <a:gd name="connsiteY0" fmla="*/ 0 h 1022279"/>
              <a:gd name="connsiteX1" fmla="*/ 9906000 w 9906000"/>
              <a:gd name="connsiteY1" fmla="*/ 0 h 1022279"/>
              <a:gd name="connsiteX2" fmla="*/ 9906000 w 9906000"/>
              <a:gd name="connsiteY2" fmla="*/ 609585 h 1022279"/>
              <a:gd name="connsiteX3" fmla="*/ 8433995 w 9906000"/>
              <a:gd name="connsiteY3" fmla="*/ 980226 h 1022279"/>
              <a:gd name="connsiteX4" fmla="*/ 796066 w 9906000"/>
              <a:gd name="connsiteY4" fmla="*/ 990881 h 1022279"/>
              <a:gd name="connsiteX5" fmla="*/ 0 w 9906000"/>
              <a:gd name="connsiteY5" fmla="*/ 1022279 h 1022279"/>
              <a:gd name="connsiteX6" fmla="*/ 0 w 9906000"/>
              <a:gd name="connsiteY6" fmla="*/ 0 h 1022279"/>
              <a:gd name="connsiteX0" fmla="*/ 0 w 9906000"/>
              <a:gd name="connsiteY0" fmla="*/ 0 h 990881"/>
              <a:gd name="connsiteX1" fmla="*/ 9906000 w 9906000"/>
              <a:gd name="connsiteY1" fmla="*/ 0 h 990881"/>
              <a:gd name="connsiteX2" fmla="*/ 9906000 w 9906000"/>
              <a:gd name="connsiteY2" fmla="*/ 609585 h 990881"/>
              <a:gd name="connsiteX3" fmla="*/ 8433995 w 9906000"/>
              <a:gd name="connsiteY3" fmla="*/ 980226 h 990881"/>
              <a:gd name="connsiteX4" fmla="*/ 796066 w 9906000"/>
              <a:gd name="connsiteY4" fmla="*/ 990881 h 990881"/>
              <a:gd name="connsiteX5" fmla="*/ 0 w 9906000"/>
              <a:gd name="connsiteY5" fmla="*/ 987773 h 990881"/>
              <a:gd name="connsiteX6" fmla="*/ 0 w 9906000"/>
              <a:gd name="connsiteY6" fmla="*/ 0 h 990881"/>
              <a:gd name="connsiteX0" fmla="*/ 0 w 9906000"/>
              <a:gd name="connsiteY0" fmla="*/ 0 h 990881"/>
              <a:gd name="connsiteX1" fmla="*/ 9906000 w 9906000"/>
              <a:gd name="connsiteY1" fmla="*/ 0 h 990881"/>
              <a:gd name="connsiteX2" fmla="*/ 9906000 w 9906000"/>
              <a:gd name="connsiteY2" fmla="*/ 963268 h 990881"/>
              <a:gd name="connsiteX3" fmla="*/ 8433995 w 9906000"/>
              <a:gd name="connsiteY3" fmla="*/ 980226 h 990881"/>
              <a:gd name="connsiteX4" fmla="*/ 796066 w 9906000"/>
              <a:gd name="connsiteY4" fmla="*/ 990881 h 990881"/>
              <a:gd name="connsiteX5" fmla="*/ 0 w 9906000"/>
              <a:gd name="connsiteY5" fmla="*/ 987773 h 990881"/>
              <a:gd name="connsiteX6" fmla="*/ 0 w 9906000"/>
              <a:gd name="connsiteY6" fmla="*/ 0 h 990881"/>
              <a:gd name="connsiteX0" fmla="*/ 0 w 9906000"/>
              <a:gd name="connsiteY0" fmla="*/ 0 h 990881"/>
              <a:gd name="connsiteX1" fmla="*/ 9906000 w 9906000"/>
              <a:gd name="connsiteY1" fmla="*/ 0 h 990881"/>
              <a:gd name="connsiteX2" fmla="*/ 9906000 w 9906000"/>
              <a:gd name="connsiteY2" fmla="*/ 963268 h 990881"/>
              <a:gd name="connsiteX3" fmla="*/ 8425369 w 9906000"/>
              <a:gd name="connsiteY3" fmla="*/ 962973 h 990881"/>
              <a:gd name="connsiteX4" fmla="*/ 796066 w 9906000"/>
              <a:gd name="connsiteY4" fmla="*/ 990881 h 990881"/>
              <a:gd name="connsiteX5" fmla="*/ 0 w 9906000"/>
              <a:gd name="connsiteY5" fmla="*/ 987773 h 990881"/>
              <a:gd name="connsiteX6" fmla="*/ 0 w 9906000"/>
              <a:gd name="connsiteY6" fmla="*/ 0 h 990881"/>
              <a:gd name="connsiteX0" fmla="*/ 0 w 9906000"/>
              <a:gd name="connsiteY0" fmla="*/ 0 h 990881"/>
              <a:gd name="connsiteX1" fmla="*/ 9906000 w 9906000"/>
              <a:gd name="connsiteY1" fmla="*/ 0 h 990881"/>
              <a:gd name="connsiteX2" fmla="*/ 9906000 w 9906000"/>
              <a:gd name="connsiteY2" fmla="*/ 963268 h 990881"/>
              <a:gd name="connsiteX3" fmla="*/ 8425369 w 9906000"/>
              <a:gd name="connsiteY3" fmla="*/ 962973 h 990881"/>
              <a:gd name="connsiteX4" fmla="*/ 796066 w 9906000"/>
              <a:gd name="connsiteY4" fmla="*/ 990881 h 990881"/>
              <a:gd name="connsiteX5" fmla="*/ 8626 w 9906000"/>
              <a:gd name="connsiteY5" fmla="*/ 953267 h 990881"/>
              <a:gd name="connsiteX6" fmla="*/ 0 w 9906000"/>
              <a:gd name="connsiteY6" fmla="*/ 0 h 990881"/>
              <a:gd name="connsiteX0" fmla="*/ 0 w 9906000"/>
              <a:gd name="connsiteY0" fmla="*/ 0 h 963268"/>
              <a:gd name="connsiteX1" fmla="*/ 9906000 w 9906000"/>
              <a:gd name="connsiteY1" fmla="*/ 0 h 963268"/>
              <a:gd name="connsiteX2" fmla="*/ 9906000 w 9906000"/>
              <a:gd name="connsiteY2" fmla="*/ 963268 h 963268"/>
              <a:gd name="connsiteX3" fmla="*/ 8425369 w 9906000"/>
              <a:gd name="connsiteY3" fmla="*/ 962973 h 963268"/>
              <a:gd name="connsiteX4" fmla="*/ 796066 w 9906000"/>
              <a:gd name="connsiteY4" fmla="*/ 956375 h 963268"/>
              <a:gd name="connsiteX5" fmla="*/ 8626 w 9906000"/>
              <a:gd name="connsiteY5" fmla="*/ 953267 h 963268"/>
              <a:gd name="connsiteX6" fmla="*/ 0 w 9906000"/>
              <a:gd name="connsiteY6" fmla="*/ 0 h 963268"/>
              <a:gd name="connsiteX0" fmla="*/ 0 w 9906000"/>
              <a:gd name="connsiteY0" fmla="*/ 0 h 963268"/>
              <a:gd name="connsiteX1" fmla="*/ 9906000 w 9906000"/>
              <a:gd name="connsiteY1" fmla="*/ 0 h 963268"/>
              <a:gd name="connsiteX2" fmla="*/ 9906000 w 9906000"/>
              <a:gd name="connsiteY2" fmla="*/ 963268 h 963268"/>
              <a:gd name="connsiteX3" fmla="*/ 8433995 w 9906000"/>
              <a:gd name="connsiteY3" fmla="*/ 945720 h 963268"/>
              <a:gd name="connsiteX4" fmla="*/ 796066 w 9906000"/>
              <a:gd name="connsiteY4" fmla="*/ 956375 h 963268"/>
              <a:gd name="connsiteX5" fmla="*/ 8626 w 9906000"/>
              <a:gd name="connsiteY5" fmla="*/ 953267 h 963268"/>
              <a:gd name="connsiteX6" fmla="*/ 0 w 9906000"/>
              <a:gd name="connsiteY6" fmla="*/ 0 h 963268"/>
              <a:gd name="connsiteX0" fmla="*/ 0 w 9931879"/>
              <a:gd name="connsiteY0" fmla="*/ 0 h 956375"/>
              <a:gd name="connsiteX1" fmla="*/ 9906000 w 9931879"/>
              <a:gd name="connsiteY1" fmla="*/ 0 h 956375"/>
              <a:gd name="connsiteX2" fmla="*/ 9931879 w 9931879"/>
              <a:gd name="connsiteY2" fmla="*/ 954641 h 956375"/>
              <a:gd name="connsiteX3" fmla="*/ 8433995 w 9931879"/>
              <a:gd name="connsiteY3" fmla="*/ 945720 h 956375"/>
              <a:gd name="connsiteX4" fmla="*/ 796066 w 9931879"/>
              <a:gd name="connsiteY4" fmla="*/ 956375 h 956375"/>
              <a:gd name="connsiteX5" fmla="*/ 8626 w 9931879"/>
              <a:gd name="connsiteY5" fmla="*/ 953267 h 956375"/>
              <a:gd name="connsiteX6" fmla="*/ 0 w 9931879"/>
              <a:gd name="connsiteY6" fmla="*/ 0 h 956375"/>
              <a:gd name="connsiteX0" fmla="*/ 0 w 9914626"/>
              <a:gd name="connsiteY0" fmla="*/ 0 h 956375"/>
              <a:gd name="connsiteX1" fmla="*/ 9906000 w 9914626"/>
              <a:gd name="connsiteY1" fmla="*/ 0 h 956375"/>
              <a:gd name="connsiteX2" fmla="*/ 9914626 w 9914626"/>
              <a:gd name="connsiteY2" fmla="*/ 954641 h 956375"/>
              <a:gd name="connsiteX3" fmla="*/ 8433995 w 9914626"/>
              <a:gd name="connsiteY3" fmla="*/ 945720 h 956375"/>
              <a:gd name="connsiteX4" fmla="*/ 796066 w 9914626"/>
              <a:gd name="connsiteY4" fmla="*/ 956375 h 956375"/>
              <a:gd name="connsiteX5" fmla="*/ 8626 w 9914626"/>
              <a:gd name="connsiteY5" fmla="*/ 953267 h 956375"/>
              <a:gd name="connsiteX6" fmla="*/ 0 w 9914626"/>
              <a:gd name="connsiteY6" fmla="*/ 0 h 956375"/>
              <a:gd name="connsiteX0" fmla="*/ 1637 w 9916263"/>
              <a:gd name="connsiteY0" fmla="*/ 0 h 956375"/>
              <a:gd name="connsiteX1" fmla="*/ 9907637 w 9916263"/>
              <a:gd name="connsiteY1" fmla="*/ 0 h 956375"/>
              <a:gd name="connsiteX2" fmla="*/ 9916263 w 9916263"/>
              <a:gd name="connsiteY2" fmla="*/ 954641 h 956375"/>
              <a:gd name="connsiteX3" fmla="*/ 8435632 w 9916263"/>
              <a:gd name="connsiteY3" fmla="*/ 945720 h 956375"/>
              <a:gd name="connsiteX4" fmla="*/ 797703 w 9916263"/>
              <a:gd name="connsiteY4" fmla="*/ 956375 h 956375"/>
              <a:gd name="connsiteX5" fmla="*/ 738 w 9916263"/>
              <a:gd name="connsiteY5" fmla="*/ 953267 h 956375"/>
              <a:gd name="connsiteX6" fmla="*/ 1637 w 9916263"/>
              <a:gd name="connsiteY6" fmla="*/ 0 h 95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6263" h="956375">
                <a:moveTo>
                  <a:pt x="1637" y="0"/>
                </a:moveTo>
                <a:lnTo>
                  <a:pt x="9907637" y="0"/>
                </a:lnTo>
                <a:cubicBezTo>
                  <a:pt x="9910512" y="318214"/>
                  <a:pt x="9913388" y="636427"/>
                  <a:pt x="9916263" y="954641"/>
                </a:cubicBezTo>
                <a:lnTo>
                  <a:pt x="8435632" y="945720"/>
                </a:lnTo>
                <a:lnTo>
                  <a:pt x="797703" y="956375"/>
                </a:lnTo>
                <a:lnTo>
                  <a:pt x="738" y="953267"/>
                </a:lnTo>
                <a:cubicBezTo>
                  <a:pt x="-2137" y="635511"/>
                  <a:pt x="4512" y="317756"/>
                  <a:pt x="1637" y="0"/>
                </a:cubicBezTo>
                <a:close/>
              </a:path>
            </a:pathLst>
          </a:custGeom>
          <a:solidFill>
            <a:srgbClr val="52B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1" y="268307"/>
            <a:ext cx="8316913" cy="628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380942"/>
            <a:ext cx="8543925" cy="50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6"/>
          <p:cNvCxnSpPr>
            <a:cxnSpLocks noChangeShapeType="1"/>
          </p:cNvCxnSpPr>
          <p:nvPr userDrawn="1"/>
        </p:nvCxnSpPr>
        <p:spPr bwMode="auto">
          <a:xfrm flipH="1" flipV="1">
            <a:off x="502607" y="390152"/>
            <a:ext cx="253044" cy="608387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19"/>
          <p:cNvSpPr>
            <a:spLocks noChangeArrowheads="1"/>
          </p:cNvSpPr>
          <p:nvPr userDrawn="1"/>
        </p:nvSpPr>
        <p:spPr bwMode="auto">
          <a:xfrm>
            <a:off x="647116" y="866682"/>
            <a:ext cx="179387" cy="179387"/>
          </a:xfrm>
          <a:prstGeom prst="ellipse">
            <a:avLst/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>
              <a:defRPr/>
            </a:pPr>
            <a:endParaRPr lang="bg-BG" sz="1800" u="none"/>
          </a:p>
        </p:txBody>
      </p:sp>
      <p:cxnSp>
        <p:nvCxnSpPr>
          <p:cNvPr id="21" name="Straight Connector 6"/>
          <p:cNvCxnSpPr>
            <a:cxnSpLocks noChangeShapeType="1"/>
          </p:cNvCxnSpPr>
          <p:nvPr userDrawn="1"/>
        </p:nvCxnSpPr>
        <p:spPr bwMode="auto">
          <a:xfrm flipV="1">
            <a:off x="38420" y="390152"/>
            <a:ext cx="451967" cy="149080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6"/>
          <p:cNvCxnSpPr>
            <a:cxnSpLocks noChangeShapeType="1"/>
          </p:cNvCxnSpPr>
          <p:nvPr userDrawn="1"/>
        </p:nvCxnSpPr>
        <p:spPr bwMode="auto">
          <a:xfrm flipH="1">
            <a:off x="502608" y="24037"/>
            <a:ext cx="151733" cy="366070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31"/>
          <p:cNvSpPr>
            <a:spLocks noChangeArrowheads="1"/>
          </p:cNvSpPr>
          <p:nvPr userDrawn="1"/>
        </p:nvSpPr>
        <p:spPr bwMode="auto">
          <a:xfrm>
            <a:off x="9367796" y="731497"/>
            <a:ext cx="304800" cy="304800"/>
          </a:xfrm>
          <a:prstGeom prst="ellipse">
            <a:avLst/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>
              <a:defRPr/>
            </a:pPr>
            <a:endParaRPr lang="bg-BG" sz="1800" u="none"/>
          </a:p>
        </p:txBody>
      </p:sp>
      <p:cxnSp>
        <p:nvCxnSpPr>
          <p:cNvPr id="33" name="Straight Connector 6"/>
          <p:cNvCxnSpPr>
            <a:cxnSpLocks noChangeShapeType="1"/>
          </p:cNvCxnSpPr>
          <p:nvPr userDrawn="1"/>
        </p:nvCxnSpPr>
        <p:spPr bwMode="auto">
          <a:xfrm flipV="1">
            <a:off x="9515235" y="362891"/>
            <a:ext cx="106992" cy="456626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6"/>
          <p:cNvCxnSpPr>
            <a:cxnSpLocks noChangeShapeType="1"/>
          </p:cNvCxnSpPr>
          <p:nvPr userDrawn="1"/>
        </p:nvCxnSpPr>
        <p:spPr bwMode="auto">
          <a:xfrm>
            <a:off x="9252294" y="23811"/>
            <a:ext cx="329453" cy="302715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Oval 46"/>
          <p:cNvSpPr>
            <a:spLocks noChangeArrowheads="1"/>
          </p:cNvSpPr>
          <p:nvPr userDrawn="1"/>
        </p:nvSpPr>
        <p:spPr bwMode="auto">
          <a:xfrm>
            <a:off x="9543571" y="276444"/>
            <a:ext cx="179387" cy="179387"/>
          </a:xfrm>
          <a:prstGeom prst="ellipse">
            <a:avLst/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>
              <a:defRPr/>
            </a:pPr>
            <a:endParaRPr lang="bg-BG" sz="1800" u="none"/>
          </a:p>
        </p:txBody>
      </p:sp>
      <p:cxnSp>
        <p:nvCxnSpPr>
          <p:cNvPr id="49" name="Straight Connector 6"/>
          <p:cNvCxnSpPr>
            <a:cxnSpLocks noChangeShapeType="1"/>
          </p:cNvCxnSpPr>
          <p:nvPr userDrawn="1"/>
        </p:nvCxnSpPr>
        <p:spPr bwMode="auto">
          <a:xfrm flipH="1">
            <a:off x="9633264" y="25878"/>
            <a:ext cx="122250" cy="335252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6"/>
          <p:cNvCxnSpPr>
            <a:cxnSpLocks noChangeShapeType="1"/>
          </p:cNvCxnSpPr>
          <p:nvPr userDrawn="1"/>
        </p:nvCxnSpPr>
        <p:spPr bwMode="auto">
          <a:xfrm>
            <a:off x="9633264" y="390107"/>
            <a:ext cx="244503" cy="264541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/>
          <p:cNvSpPr>
            <a:spLocks noChangeArrowheads="1"/>
          </p:cNvSpPr>
          <p:nvPr userDrawn="1"/>
        </p:nvSpPr>
        <p:spPr bwMode="auto">
          <a:xfrm>
            <a:off x="264288" y="140564"/>
            <a:ext cx="476635" cy="479852"/>
          </a:xfrm>
          <a:prstGeom prst="ellipse">
            <a:avLst/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>
              <a:defRPr/>
            </a:pPr>
            <a:endParaRPr lang="bg-BG" sz="1800" u="none"/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2938" y="270303"/>
            <a:ext cx="441159" cy="289511"/>
          </a:xfrm>
          <a:prstGeom prst="rect">
            <a:avLst/>
          </a:prstGeom>
        </p:spPr>
      </p:pic>
      <p:sp>
        <p:nvSpPr>
          <p:cNvPr id="62" name="Partial Circle 61"/>
          <p:cNvSpPr/>
          <p:nvPr userDrawn="1"/>
        </p:nvSpPr>
        <p:spPr>
          <a:xfrm>
            <a:off x="9823719" y="569383"/>
            <a:ext cx="182880" cy="182880"/>
          </a:xfrm>
          <a:prstGeom prst="pie">
            <a:avLst>
              <a:gd name="adj1" fmla="val 5384877"/>
              <a:gd name="adj2" fmla="val 16200000"/>
            </a:avLst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 lvl="0"/>
            <a:endParaRPr lang="en-US" u="none">
              <a:solidFill>
                <a:schemeClr val="tx1"/>
              </a:solidFill>
            </a:endParaRPr>
          </a:p>
        </p:txBody>
      </p:sp>
      <p:sp>
        <p:nvSpPr>
          <p:cNvPr id="63" name="Partial Circle 62"/>
          <p:cNvSpPr/>
          <p:nvPr userDrawn="1"/>
        </p:nvSpPr>
        <p:spPr>
          <a:xfrm rot="5400000">
            <a:off x="9265730" y="6537960"/>
            <a:ext cx="640080" cy="640080"/>
          </a:xfrm>
          <a:prstGeom prst="pie">
            <a:avLst>
              <a:gd name="adj1" fmla="val 5384877"/>
              <a:gd name="adj2" fmla="val 16200000"/>
            </a:avLst>
          </a:prstGeom>
          <a:solidFill>
            <a:srgbClr val="8BCB93">
              <a:alpha val="33000"/>
            </a:srgbClr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 lvl="0"/>
            <a:endParaRPr lang="en-US" u="none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4" y="6587060"/>
            <a:ext cx="534724" cy="276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B68B-905D-4792-BB5E-B91AE18C083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4" name="Partial Circle 63"/>
          <p:cNvSpPr/>
          <p:nvPr userDrawn="1"/>
        </p:nvSpPr>
        <p:spPr>
          <a:xfrm rot="16200000">
            <a:off x="9137334" y="-182152"/>
            <a:ext cx="365760" cy="365760"/>
          </a:xfrm>
          <a:prstGeom prst="pie">
            <a:avLst>
              <a:gd name="adj1" fmla="val 5384877"/>
              <a:gd name="adj2" fmla="val 16200000"/>
            </a:avLst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 lvl="0"/>
            <a:endParaRPr lang="en-US" u="none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 userDrawn="1"/>
        </p:nvSpPr>
        <p:spPr>
          <a:xfrm rot="16200000">
            <a:off x="542437" y="-116836"/>
            <a:ext cx="228600" cy="228600"/>
          </a:xfrm>
          <a:prstGeom prst="pie">
            <a:avLst>
              <a:gd name="adj1" fmla="val 5384877"/>
              <a:gd name="adj2" fmla="val 16200000"/>
            </a:avLst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 lvl="0"/>
            <a:endParaRPr lang="en-US" u="none">
              <a:solidFill>
                <a:schemeClr val="tx1"/>
              </a:solidFill>
            </a:endParaRPr>
          </a:p>
        </p:txBody>
      </p:sp>
      <p:cxnSp>
        <p:nvCxnSpPr>
          <p:cNvPr id="66" name="Straight Connector 6"/>
          <p:cNvCxnSpPr>
            <a:cxnSpLocks noChangeShapeType="1"/>
          </p:cNvCxnSpPr>
          <p:nvPr userDrawn="1"/>
        </p:nvCxnSpPr>
        <p:spPr bwMode="auto">
          <a:xfrm flipH="1">
            <a:off x="647116" y="25878"/>
            <a:ext cx="8588481" cy="0"/>
          </a:xfrm>
          <a:prstGeom prst="line">
            <a:avLst/>
          </a:prstGeom>
          <a:noFill/>
          <a:ln w="53975">
            <a:solidFill>
              <a:srgbClr val="8BCB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Partial Circle 61"/>
          <p:cNvSpPr/>
          <p:nvPr userDrawn="1"/>
        </p:nvSpPr>
        <p:spPr>
          <a:xfrm rot="16200000">
            <a:off x="9649429" y="-114300"/>
            <a:ext cx="212170" cy="228600"/>
          </a:xfrm>
          <a:prstGeom prst="pie">
            <a:avLst>
              <a:gd name="adj1" fmla="val 5384877"/>
              <a:gd name="adj2" fmla="val 16200000"/>
            </a:avLst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 lvl="0"/>
            <a:endParaRPr lang="en-US" u="none">
              <a:solidFill>
                <a:schemeClr val="tx1"/>
              </a:solidFill>
            </a:endParaRPr>
          </a:p>
        </p:txBody>
      </p:sp>
      <p:sp>
        <p:nvSpPr>
          <p:cNvPr id="34" name="Partial Circle 61"/>
          <p:cNvSpPr/>
          <p:nvPr userDrawn="1"/>
        </p:nvSpPr>
        <p:spPr>
          <a:xfrm rot="10800000">
            <a:off x="-91440" y="455831"/>
            <a:ext cx="182880" cy="182880"/>
          </a:xfrm>
          <a:prstGeom prst="pie">
            <a:avLst>
              <a:gd name="adj1" fmla="val 5384877"/>
              <a:gd name="adj2" fmla="val 16200000"/>
            </a:avLst>
          </a:prstGeom>
          <a:solidFill>
            <a:srgbClr val="8BCB93"/>
          </a:solidFill>
          <a:ln w="19050">
            <a:noFill/>
            <a:round/>
            <a:headEnd/>
            <a:tailEnd/>
          </a:ln>
        </p:spPr>
        <p:txBody>
          <a:bodyPr lIns="91412" tIns="45707" rIns="91412" bIns="45707"/>
          <a:lstStyle/>
          <a:p>
            <a:pPr lvl="0"/>
            <a:endParaRPr lang="en-US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3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6" r:id="rId4"/>
    <p:sldLayoutId id="214748368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4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accent4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accent4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accent4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accent4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danalytix.blogspot.bg/2013/01/business-analytics-defined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metrics.e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91300" y="2281247"/>
            <a:ext cx="3314700" cy="2300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6448"/>
          <a:stretch/>
        </p:blipFill>
        <p:spPr>
          <a:xfrm>
            <a:off x="3368039" y="322226"/>
            <a:ext cx="6472652" cy="18026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533536" y="2281246"/>
            <a:ext cx="3630522" cy="2821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BA2341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Next Generation cargo </a:t>
            </a:r>
            <a:r>
              <a:rPr kumimoji="0" lang="en-SG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BA2341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ERP</a:t>
            </a:r>
          </a:p>
          <a:p>
            <a:pPr marL="7445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4538" algn="l"/>
              </a:tabLst>
              <a:defRPr/>
            </a:pPr>
            <a:endParaRPr kumimoji="0" lang="en-SG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BA2341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7445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4538" algn="l"/>
              </a:tabLst>
              <a:defRPr/>
            </a:pPr>
            <a:r>
              <a:rPr kumimoji="0" lang="en-SG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BA2341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E</a:t>
            </a:r>
            <a:r>
              <a:rPr kumimoji="0" lang="en-SG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BA2341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nterprise </a:t>
            </a:r>
          </a:p>
          <a:p>
            <a:pPr marL="7445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4538" algn="l"/>
              </a:tabLst>
              <a:defRPr/>
            </a:pPr>
            <a:r>
              <a:rPr kumimoji="0" lang="en-SG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BA2341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R</a:t>
            </a:r>
            <a:r>
              <a:rPr kumimoji="0" lang="en-SG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BA2341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esource </a:t>
            </a:r>
          </a:p>
          <a:p>
            <a:pPr marL="744538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4538" algn="l"/>
              </a:tabLst>
              <a:defRPr/>
            </a:pPr>
            <a:r>
              <a:rPr kumimoji="0" lang="en-SG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1E6E32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Prediction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A2341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Big Data Predictive analytics for cargo transport optimization</a:t>
            </a:r>
            <a:endParaRPr kumimoji="0" lang="bg-BG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BA2341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86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Which analytics?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68B-905D-4792-BB5E-B91AE18C083F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2490932"/>
              </p:ext>
            </p:extLst>
          </p:nvPr>
        </p:nvGraphicFramePr>
        <p:xfrm>
          <a:off x="382639" y="1165122"/>
          <a:ext cx="6604000" cy="526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6188302" y="4940710"/>
            <a:ext cx="3392130" cy="12388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What's going on?</a:t>
            </a:r>
          </a:p>
          <a:p>
            <a:pPr algn="ctr"/>
            <a:r>
              <a:rPr lang="en-US" dirty="0"/>
              <a:t>Dashboards</a:t>
            </a:r>
          </a:p>
          <a:p>
            <a:pPr algn="ctr"/>
            <a:r>
              <a:rPr lang="en-US" dirty="0"/>
              <a:t>BI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85674" y="6528342"/>
            <a:ext cx="7940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Source: </a:t>
            </a:r>
            <a:r>
              <a:rPr lang="en-US" sz="1050" dirty="0">
                <a:hlinkClick r:id="rId7"/>
              </a:rPr>
              <a:t>http://danalytix.blogspot.bg/2013/01/business-analytics-defined.html</a:t>
            </a:r>
            <a:r>
              <a:rPr lang="en-US" sz="1050" dirty="0"/>
              <a:t> 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188302" y="3178276"/>
            <a:ext cx="3392130" cy="12388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What’s </a:t>
            </a:r>
            <a:r>
              <a:rPr lang="en-US" sz="2000" b="1" dirty="0" err="1"/>
              <a:t>gonna</a:t>
            </a:r>
            <a:r>
              <a:rPr lang="en-US" sz="2000" b="1" dirty="0"/>
              <a:t> happen?</a:t>
            </a:r>
          </a:p>
          <a:p>
            <a:pPr algn="ctr"/>
            <a:r>
              <a:rPr lang="en-US" dirty="0"/>
              <a:t>Forecasting</a:t>
            </a:r>
          </a:p>
          <a:p>
            <a:pPr algn="ctr"/>
            <a:r>
              <a:rPr lang="en-US" dirty="0"/>
              <a:t>Simulations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188302" y="1418183"/>
            <a:ext cx="3392130" cy="12388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What’s should we do?</a:t>
            </a:r>
          </a:p>
          <a:p>
            <a:pPr algn="ctr"/>
            <a:r>
              <a:rPr lang="en-US" dirty="0"/>
              <a:t>Optimization</a:t>
            </a:r>
          </a:p>
          <a:p>
            <a:pPr algn="ctr"/>
            <a:r>
              <a:rPr lang="en-US" dirty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85292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30527" y="4143817"/>
            <a:ext cx="9568959" cy="2670935"/>
          </a:xfrm>
          <a:prstGeom prst="roundRect">
            <a:avLst>
              <a:gd name="adj" fmla="val 668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Cargo transport domain knowledge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0519" y="1178205"/>
            <a:ext cx="5434406" cy="2893338"/>
          </a:xfrm>
          <a:prstGeom prst="roundRect">
            <a:avLst>
              <a:gd name="adj" fmla="val 668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Big data / predictive analytics capabilities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746932" y="1178205"/>
            <a:ext cx="4052555" cy="2893338"/>
          </a:xfrm>
          <a:prstGeom prst="roundRect">
            <a:avLst>
              <a:gd name="adj" fmla="val 668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Software development capabilities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88767" y="452132"/>
            <a:ext cx="8653432" cy="500823"/>
          </a:xfrm>
        </p:spPr>
        <p:txBody>
          <a:bodyPr anchor="t"/>
          <a:lstStyle/>
          <a:p>
            <a:r>
              <a:rPr lang="en-US" altLang="en-US" dirty="0"/>
              <a:t>Why is it so hard?</a:t>
            </a:r>
            <a:endParaRPr lang="bg-BG" altLang="en-US" dirty="0"/>
          </a:p>
        </p:txBody>
      </p:sp>
      <p:sp>
        <p:nvSpPr>
          <p:cNvPr id="19" name="Oval 18"/>
          <p:cNvSpPr/>
          <p:nvPr/>
        </p:nvSpPr>
        <p:spPr>
          <a:xfrm>
            <a:off x="5839549" y="1160706"/>
            <a:ext cx="1506270" cy="14575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Own funding to build software tools</a:t>
            </a:r>
          </a:p>
        </p:txBody>
      </p:sp>
      <p:sp>
        <p:nvSpPr>
          <p:cNvPr id="20" name="Oval 19"/>
          <p:cNvSpPr/>
          <p:nvPr/>
        </p:nvSpPr>
        <p:spPr>
          <a:xfrm>
            <a:off x="8110199" y="2412359"/>
            <a:ext cx="1332000" cy="133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Software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UX skills</a:t>
            </a:r>
          </a:p>
        </p:txBody>
      </p:sp>
      <p:sp>
        <p:nvSpPr>
          <p:cNvPr id="21" name="Oval 20"/>
          <p:cNvSpPr/>
          <p:nvPr/>
        </p:nvSpPr>
        <p:spPr>
          <a:xfrm>
            <a:off x="2587333" y="1222695"/>
            <a:ext cx="1469268" cy="146926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Big data ecosystem access</a:t>
            </a:r>
          </a:p>
        </p:txBody>
      </p:sp>
      <p:sp>
        <p:nvSpPr>
          <p:cNvPr id="4" name="Oval 3"/>
          <p:cNvSpPr/>
          <p:nvPr/>
        </p:nvSpPr>
        <p:spPr>
          <a:xfrm>
            <a:off x="1434240" y="2022174"/>
            <a:ext cx="1709088" cy="169547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Statistics knowledge</a:t>
            </a:r>
          </a:p>
        </p:txBody>
      </p:sp>
      <p:sp>
        <p:nvSpPr>
          <p:cNvPr id="15" name="Oval 14"/>
          <p:cNvSpPr/>
          <p:nvPr/>
        </p:nvSpPr>
        <p:spPr>
          <a:xfrm>
            <a:off x="346168" y="1245096"/>
            <a:ext cx="1612502" cy="1481911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Predictive models</a:t>
            </a:r>
          </a:p>
        </p:txBody>
      </p:sp>
      <p:sp>
        <p:nvSpPr>
          <p:cNvPr id="18" name="Oval 17"/>
          <p:cNvSpPr/>
          <p:nvPr/>
        </p:nvSpPr>
        <p:spPr>
          <a:xfrm>
            <a:off x="323841" y="4143807"/>
            <a:ext cx="1620000" cy="162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Cargo transport domain knowledge</a:t>
            </a:r>
          </a:p>
        </p:txBody>
      </p:sp>
      <p:sp>
        <p:nvSpPr>
          <p:cNvPr id="22" name="Oval 21"/>
          <p:cNvSpPr/>
          <p:nvPr/>
        </p:nvSpPr>
        <p:spPr>
          <a:xfrm>
            <a:off x="1726351" y="4383720"/>
            <a:ext cx="2045649" cy="19401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Cargo transport data knowledge</a:t>
            </a:r>
          </a:p>
        </p:txBody>
      </p:sp>
      <p:sp>
        <p:nvSpPr>
          <p:cNvPr id="24" name="Oval 23"/>
          <p:cNvSpPr/>
          <p:nvPr/>
        </p:nvSpPr>
        <p:spPr>
          <a:xfrm>
            <a:off x="8206680" y="1224060"/>
            <a:ext cx="1592807" cy="1607937"/>
          </a:xfrm>
          <a:prstGeom prst="ellipse">
            <a:avLst/>
          </a:prstGeom>
          <a:solidFill>
            <a:srgbClr val="ED9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Software product design skills</a:t>
            </a:r>
          </a:p>
        </p:txBody>
      </p:sp>
      <p:sp>
        <p:nvSpPr>
          <p:cNvPr id="16" name="Oval 15"/>
          <p:cNvSpPr/>
          <p:nvPr/>
        </p:nvSpPr>
        <p:spPr>
          <a:xfrm>
            <a:off x="3771991" y="1484130"/>
            <a:ext cx="1892934" cy="18607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Mathematical optimization skills</a:t>
            </a:r>
          </a:p>
        </p:txBody>
      </p:sp>
      <p:sp>
        <p:nvSpPr>
          <p:cNvPr id="38" name="Oval 37"/>
          <p:cNvSpPr/>
          <p:nvPr/>
        </p:nvSpPr>
        <p:spPr>
          <a:xfrm>
            <a:off x="6954397" y="1710833"/>
            <a:ext cx="1469268" cy="146926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Dedicated IT team</a:t>
            </a:r>
          </a:p>
        </p:txBody>
      </p:sp>
      <p:sp>
        <p:nvSpPr>
          <p:cNvPr id="39" name="Oval 38"/>
          <p:cNvSpPr/>
          <p:nvPr/>
        </p:nvSpPr>
        <p:spPr>
          <a:xfrm>
            <a:off x="3585891" y="4236064"/>
            <a:ext cx="1633677" cy="162723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Knowledge of 40 different transport business models</a:t>
            </a:r>
          </a:p>
        </p:txBody>
      </p:sp>
      <p:sp>
        <p:nvSpPr>
          <p:cNvPr id="14" name="Oval 13"/>
          <p:cNvSpPr/>
          <p:nvPr/>
        </p:nvSpPr>
        <p:spPr>
          <a:xfrm>
            <a:off x="4977956" y="4158658"/>
            <a:ext cx="1787406" cy="1704628"/>
          </a:xfrm>
          <a:prstGeom prst="ellipse">
            <a:avLst/>
          </a:prstGeom>
          <a:solidFill>
            <a:srgbClr val="D81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Skills in optimization of transport flows</a:t>
            </a:r>
          </a:p>
        </p:txBody>
      </p:sp>
      <p:sp>
        <p:nvSpPr>
          <p:cNvPr id="17" name="Oval 16"/>
          <p:cNvSpPr/>
          <p:nvPr/>
        </p:nvSpPr>
        <p:spPr>
          <a:xfrm>
            <a:off x="6425533" y="4704301"/>
            <a:ext cx="1840589" cy="17010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Knowledge of profit management in transport</a:t>
            </a:r>
          </a:p>
        </p:txBody>
      </p:sp>
      <p:sp>
        <p:nvSpPr>
          <p:cNvPr id="36" name="Oval 35"/>
          <p:cNvSpPr/>
          <p:nvPr/>
        </p:nvSpPr>
        <p:spPr>
          <a:xfrm>
            <a:off x="8046642" y="4236065"/>
            <a:ext cx="1592807" cy="1607937"/>
          </a:xfrm>
          <a:prstGeom prst="ellipse">
            <a:avLst/>
          </a:prstGeom>
          <a:solidFill>
            <a:srgbClr val="ED9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Good network of contacts in transport</a:t>
            </a:r>
          </a:p>
        </p:txBody>
      </p:sp>
      <p:sp>
        <p:nvSpPr>
          <p:cNvPr id="23" name="Oval 22"/>
          <p:cNvSpPr/>
          <p:nvPr/>
        </p:nvSpPr>
        <p:spPr>
          <a:xfrm>
            <a:off x="5950579" y="2416812"/>
            <a:ext cx="1406479" cy="13097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manage-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ment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4EB68B-905D-4792-BB5E-B91AE18C083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1E6E32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1E6E32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trips/>
      </p:transition>
    </mc:Choice>
    <mc:Fallback xmlns="">
      <p:transition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" grpId="0" animBg="1"/>
      <p:bldP spid="15" grpId="0" animBg="1"/>
      <p:bldP spid="18" grpId="0" animBg="1"/>
      <p:bldP spid="22" grpId="0" animBg="1"/>
      <p:bldP spid="24" grpId="0" animBg="1"/>
      <p:bldP spid="16" grpId="0" animBg="1"/>
      <p:bldP spid="38" grpId="0" animBg="1"/>
      <p:bldP spid="39" grpId="0" animBg="1"/>
      <p:bldP spid="14" grpId="0" animBg="1"/>
      <p:bldP spid="17" grpId="0" animBg="1"/>
      <p:bldP spid="3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68B-905D-4792-BB5E-B91AE18C083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2954" y="1135625"/>
            <a:ext cx="904076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Challenges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Business - IT alignment x2 (+ Data Science)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Difficult to find/motivate data scientists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As DW projects but worse (think communication, coordination,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Difficult to communicate DS to business and industry concepts to mathematicians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Very high risk of not realizing business benefits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</a:p>
          <a:p>
            <a:pPr>
              <a:spcAft>
                <a:spcPts val="600"/>
              </a:spcAft>
            </a:pPr>
            <a:r>
              <a:rPr lang="en-US" b="1" dirty="0"/>
              <a:t>Ideas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It’s non-trivial – and you need scale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Grow internally or outsource?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customers: choose a partner who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Is invested in the final benefits (having a success fee is good sign)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Deeply understands your business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service providers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There’s an immense opportunity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You need to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rrow: Right 47"/>
          <p:cNvSpPr/>
          <p:nvPr/>
        </p:nvSpPr>
        <p:spPr>
          <a:xfrm>
            <a:off x="686821" y="4164925"/>
            <a:ext cx="4433843" cy="2285325"/>
          </a:xfrm>
          <a:prstGeom prst="rightArrow">
            <a:avLst>
              <a:gd name="adj1" fmla="val 100000"/>
              <a:gd name="adj2" fmla="val 175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7" name="Arrow: Right 46"/>
          <p:cNvSpPr/>
          <p:nvPr/>
        </p:nvSpPr>
        <p:spPr>
          <a:xfrm>
            <a:off x="6002047" y="1442701"/>
            <a:ext cx="3680703" cy="2285325"/>
          </a:xfrm>
          <a:prstGeom prst="rightArrow">
            <a:avLst>
              <a:gd name="adj1" fmla="val 100000"/>
              <a:gd name="adj2" fmla="val 175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3" name="Arrow: Right 42"/>
          <p:cNvSpPr/>
          <p:nvPr/>
        </p:nvSpPr>
        <p:spPr>
          <a:xfrm>
            <a:off x="2089428" y="1442701"/>
            <a:ext cx="3853702" cy="2285325"/>
          </a:xfrm>
          <a:prstGeom prst="rightArrow">
            <a:avLst>
              <a:gd name="adj1" fmla="val 100000"/>
              <a:gd name="adj2" fmla="val 175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9" name="Arrow: Right 8"/>
          <p:cNvSpPr/>
          <p:nvPr/>
        </p:nvSpPr>
        <p:spPr>
          <a:xfrm>
            <a:off x="98182" y="1442701"/>
            <a:ext cx="1937585" cy="2285325"/>
          </a:xfrm>
          <a:prstGeom prst="rightArrow">
            <a:avLst>
              <a:gd name="adj1" fmla="val 100000"/>
              <a:gd name="adj2" fmla="val 175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11465" y="153464"/>
            <a:ext cx="7415213" cy="628648"/>
          </a:xfrm>
        </p:spPr>
        <p:txBody>
          <a:bodyPr anchor="t"/>
          <a:lstStyle/>
          <a:p>
            <a:r>
              <a:rPr lang="en-US" altLang="en-US" dirty="0"/>
              <a:t>How Transmetrics product works</a:t>
            </a:r>
            <a:endParaRPr lang="bg-BG" altLang="en-US" dirty="0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58829" y="6499061"/>
            <a:ext cx="408133" cy="27620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4EB68B-905D-4792-BB5E-B91AE18C083F}" type="slidenum"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1E6E32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1E6E32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6090729" y="1637343"/>
            <a:ext cx="1616773" cy="1557527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Transmetrics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Forecasting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lum bright="100000"/>
          </a:blip>
          <a:stretch>
            <a:fillRect/>
          </a:stretch>
        </p:blipFill>
        <p:spPr>
          <a:xfrm>
            <a:off x="6811959" y="2365909"/>
            <a:ext cx="787059" cy="760105"/>
          </a:xfrm>
          <a:prstGeom prst="rect">
            <a:avLst/>
          </a:prstGeom>
        </p:spPr>
      </p:pic>
      <p:pic>
        <p:nvPicPr>
          <p:cNvPr id="1026" name="Picture 2" descr="http://www.free-icons-download.net/images/data-report-icon-331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766" y="1563175"/>
            <a:ext cx="1100654" cy="11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09784" y="2614829"/>
            <a:ext cx="18037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2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Demand Forecast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2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(# orders, tons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2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pickup to delivery)</a:t>
            </a:r>
          </a:p>
        </p:txBody>
      </p:sp>
      <p:sp>
        <p:nvSpPr>
          <p:cNvPr id="22" name="Arrow: Right 21"/>
          <p:cNvSpPr/>
          <p:nvPr/>
        </p:nvSpPr>
        <p:spPr>
          <a:xfrm>
            <a:off x="7707502" y="1881380"/>
            <a:ext cx="449023" cy="484529"/>
          </a:xfrm>
          <a:prstGeom prst="rightArrow">
            <a:avLst>
              <a:gd name="adj1" fmla="val 63223"/>
              <a:gd name="adj2" fmla="val 50000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935685" y="4528825"/>
            <a:ext cx="1616773" cy="1557527"/>
          </a:xfrm>
          <a:prstGeom prst="roundRect">
            <a:avLst/>
          </a:prstGeom>
          <a:solidFill>
            <a:srgbClr val="FF6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Transmetrics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Optimization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screen">
            <a:lum bright="100000"/>
          </a:blip>
          <a:stretch>
            <a:fillRect/>
          </a:stretch>
        </p:blipFill>
        <p:spPr>
          <a:xfrm>
            <a:off x="1656915" y="5257391"/>
            <a:ext cx="787059" cy="76010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989996" y="5446173"/>
            <a:ext cx="18037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2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Linehaul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5F5F5">
                    <a:lumMod val="25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(linehaul – tours, schedule, stops)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274" y="4521185"/>
            <a:ext cx="1557715" cy="881339"/>
          </a:xfrm>
          <a:prstGeom prst="rect">
            <a:avLst/>
          </a:prstGeom>
        </p:spPr>
      </p:pic>
      <p:sp>
        <p:nvSpPr>
          <p:cNvPr id="45" name="Arrow: Right 44"/>
          <p:cNvSpPr/>
          <p:nvPr/>
        </p:nvSpPr>
        <p:spPr>
          <a:xfrm>
            <a:off x="2541549" y="4772862"/>
            <a:ext cx="331607" cy="484529"/>
          </a:xfrm>
          <a:prstGeom prst="rightArrow">
            <a:avLst>
              <a:gd name="adj1" fmla="val 63223"/>
              <a:gd name="adj2" fmla="val 50000"/>
            </a:avLst>
          </a:prstGeom>
          <a:solidFill>
            <a:srgbClr val="FF6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2213451" y="1637344"/>
            <a:ext cx="1616773" cy="1557527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Transmetrics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Load Factor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6" name="Arrow: Right 25"/>
          <p:cNvSpPr/>
          <p:nvPr/>
        </p:nvSpPr>
        <p:spPr>
          <a:xfrm>
            <a:off x="3830224" y="1881381"/>
            <a:ext cx="449023" cy="484529"/>
          </a:xfrm>
          <a:prstGeom prst="rightArrow">
            <a:avLst>
              <a:gd name="adj1" fmla="val 63223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3" name="Picture 2" descr="http://www.iconsplace.com/icons/preview/orange/accept-database-256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60" y="2503231"/>
            <a:ext cx="622784" cy="6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862950" y="2684113"/>
            <a:ext cx="2197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Historical load factors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+ machine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(orders, tons, scans, linehauls, routing)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50" y="1728669"/>
            <a:ext cx="1216883" cy="121688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40034" y="2978233"/>
            <a:ext cx="18037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(orders, tons, scans, linehauls, routing)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530832" y="2606498"/>
            <a:ext cx="9244764" cy="2572083"/>
          </a:xfrm>
          <a:custGeom>
            <a:avLst/>
            <a:gdLst>
              <a:gd name="connsiteX0" fmla="*/ 5939073 w 6599976"/>
              <a:gd name="connsiteY0" fmla="*/ 0 h 2571184"/>
              <a:gd name="connsiteX1" fmla="*/ 6599976 w 6599976"/>
              <a:gd name="connsiteY1" fmla="*/ 0 h 2571184"/>
              <a:gd name="connsiteX2" fmla="*/ 6599976 w 6599976"/>
              <a:gd name="connsiteY2" fmla="*/ 1303699 h 2571184"/>
              <a:gd name="connsiteX3" fmla="*/ 0 w 6599976"/>
              <a:gd name="connsiteY3" fmla="*/ 1303699 h 2571184"/>
              <a:gd name="connsiteX4" fmla="*/ 0 w 6599976"/>
              <a:gd name="connsiteY4" fmla="*/ 2571184 h 2571184"/>
              <a:gd name="connsiteX5" fmla="*/ 579421 w 6599976"/>
              <a:gd name="connsiteY5" fmla="*/ 2571184 h 2571184"/>
              <a:gd name="connsiteX0" fmla="*/ 6223640 w 6599976"/>
              <a:gd name="connsiteY0" fmla="*/ 8626 h 2571184"/>
              <a:gd name="connsiteX1" fmla="*/ 6599976 w 6599976"/>
              <a:gd name="connsiteY1" fmla="*/ 0 h 2571184"/>
              <a:gd name="connsiteX2" fmla="*/ 6599976 w 6599976"/>
              <a:gd name="connsiteY2" fmla="*/ 1303699 h 2571184"/>
              <a:gd name="connsiteX3" fmla="*/ 0 w 6599976"/>
              <a:gd name="connsiteY3" fmla="*/ 1303699 h 2571184"/>
              <a:gd name="connsiteX4" fmla="*/ 0 w 6599976"/>
              <a:gd name="connsiteY4" fmla="*/ 2571184 h 2571184"/>
              <a:gd name="connsiteX5" fmla="*/ 579421 w 6599976"/>
              <a:gd name="connsiteY5" fmla="*/ 2571184 h 2571184"/>
              <a:gd name="connsiteX0" fmla="*/ 6223640 w 6599976"/>
              <a:gd name="connsiteY0" fmla="*/ 8626 h 2571184"/>
              <a:gd name="connsiteX1" fmla="*/ 6599976 w 6599976"/>
              <a:gd name="connsiteY1" fmla="*/ 0 h 2571184"/>
              <a:gd name="connsiteX2" fmla="*/ 6599976 w 6599976"/>
              <a:gd name="connsiteY2" fmla="*/ 1303699 h 2571184"/>
              <a:gd name="connsiteX3" fmla="*/ 0 w 6599976"/>
              <a:gd name="connsiteY3" fmla="*/ 1303699 h 2571184"/>
              <a:gd name="connsiteX4" fmla="*/ 0 w 6599976"/>
              <a:gd name="connsiteY4" fmla="*/ 2571184 h 2571184"/>
              <a:gd name="connsiteX5" fmla="*/ 291315 w 6599976"/>
              <a:gd name="connsiteY5" fmla="*/ 2571184 h 2571184"/>
              <a:gd name="connsiteX0" fmla="*/ 6393595 w 6599976"/>
              <a:gd name="connsiteY0" fmla="*/ 8626 h 2571184"/>
              <a:gd name="connsiteX1" fmla="*/ 6599976 w 6599976"/>
              <a:gd name="connsiteY1" fmla="*/ 0 h 2571184"/>
              <a:gd name="connsiteX2" fmla="*/ 6599976 w 6599976"/>
              <a:gd name="connsiteY2" fmla="*/ 1303699 h 2571184"/>
              <a:gd name="connsiteX3" fmla="*/ 0 w 6599976"/>
              <a:gd name="connsiteY3" fmla="*/ 1303699 h 2571184"/>
              <a:gd name="connsiteX4" fmla="*/ 0 w 6599976"/>
              <a:gd name="connsiteY4" fmla="*/ 2571184 h 2571184"/>
              <a:gd name="connsiteX5" fmla="*/ 291315 w 6599976"/>
              <a:gd name="connsiteY5" fmla="*/ 2571184 h 2571184"/>
              <a:gd name="connsiteX0" fmla="*/ 6393595 w 6599976"/>
              <a:gd name="connsiteY0" fmla="*/ 0 h 2572083"/>
              <a:gd name="connsiteX1" fmla="*/ 6599976 w 6599976"/>
              <a:gd name="connsiteY1" fmla="*/ 899 h 2572083"/>
              <a:gd name="connsiteX2" fmla="*/ 6599976 w 6599976"/>
              <a:gd name="connsiteY2" fmla="*/ 1304598 h 2572083"/>
              <a:gd name="connsiteX3" fmla="*/ 0 w 6599976"/>
              <a:gd name="connsiteY3" fmla="*/ 1304598 h 2572083"/>
              <a:gd name="connsiteX4" fmla="*/ 0 w 6599976"/>
              <a:gd name="connsiteY4" fmla="*/ 2572083 h 2572083"/>
              <a:gd name="connsiteX5" fmla="*/ 291315 w 6599976"/>
              <a:gd name="connsiteY5" fmla="*/ 2572083 h 25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9976" h="2572083">
                <a:moveTo>
                  <a:pt x="6393595" y="0"/>
                </a:moveTo>
                <a:lnTo>
                  <a:pt x="6599976" y="899"/>
                </a:lnTo>
                <a:lnTo>
                  <a:pt x="6599976" y="1304598"/>
                </a:lnTo>
                <a:lnTo>
                  <a:pt x="0" y="1304598"/>
                </a:lnTo>
                <a:lnTo>
                  <a:pt x="0" y="2572083"/>
                </a:lnTo>
                <a:lnTo>
                  <a:pt x="291315" y="2572083"/>
                </a:lnTo>
              </a:path>
            </a:pathLst>
          </a:custGeom>
          <a:noFill/>
          <a:ln w="76200">
            <a:solidFill>
              <a:srgbClr val="1E6E3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5994" y="1509032"/>
            <a:ext cx="1549419" cy="1098366"/>
          </a:xfrm>
          <a:prstGeom prst="rect">
            <a:avLst/>
          </a:prstGeom>
        </p:spPr>
      </p:pic>
      <p:sp>
        <p:nvSpPr>
          <p:cNvPr id="35" name="Arrow: Right 34"/>
          <p:cNvSpPr/>
          <p:nvPr/>
        </p:nvSpPr>
        <p:spPr>
          <a:xfrm>
            <a:off x="5276652" y="4164925"/>
            <a:ext cx="4131299" cy="2285325"/>
          </a:xfrm>
          <a:prstGeom prst="rightArrow">
            <a:avLst>
              <a:gd name="adj1" fmla="val 100000"/>
              <a:gd name="adj2" fmla="val 175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5378490" y="4528825"/>
            <a:ext cx="1616773" cy="1557527"/>
          </a:xfrm>
          <a:prstGeom prst="roundRect">
            <a:avLst/>
          </a:prstGeom>
          <a:solidFill>
            <a:srgbClr val="4AA69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Transmetrics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Execution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lum bright="100000"/>
          </a:blip>
          <a:stretch>
            <a:fillRect/>
          </a:stretch>
        </p:blipFill>
        <p:spPr>
          <a:xfrm>
            <a:off x="6099720" y="5257391"/>
            <a:ext cx="787059" cy="760105"/>
          </a:xfrm>
          <a:prstGeom prst="rect">
            <a:avLst/>
          </a:prstGeom>
        </p:spPr>
      </p:pic>
      <p:sp>
        <p:nvSpPr>
          <p:cNvPr id="46" name="Arrow: Right 45"/>
          <p:cNvSpPr/>
          <p:nvPr/>
        </p:nvSpPr>
        <p:spPr>
          <a:xfrm>
            <a:off x="6984354" y="4772862"/>
            <a:ext cx="331607" cy="484529"/>
          </a:xfrm>
          <a:prstGeom prst="rightArrow">
            <a:avLst>
              <a:gd name="adj1" fmla="val 63223"/>
              <a:gd name="adj2" fmla="val 50000"/>
            </a:avLst>
          </a:prstGeom>
          <a:solidFill>
            <a:srgbClr val="4AA69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187421" y="5436457"/>
            <a:ext cx="1938207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Supplier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(Internal and external suppliers)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9905" y="4523578"/>
            <a:ext cx="888806" cy="8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Thank you for your attention!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383381" y="6121892"/>
            <a:ext cx="9139238" cy="276223"/>
          </a:xfrm>
        </p:spPr>
        <p:txBody>
          <a:bodyPr/>
          <a:lstStyle/>
          <a:p>
            <a:pPr algn="ctr"/>
            <a:r>
              <a:rPr lang="it-IT" sz="2800" dirty="0">
                <a:latin typeface="+mj-lt"/>
                <a:hlinkClick r:id="rId2"/>
              </a:rPr>
              <a:t>http://transmetrics.eu</a:t>
            </a:r>
            <a:endParaRPr lang="bg-BG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2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Transmetrics">
      <a:dk1>
        <a:srgbClr val="1E6E32"/>
      </a:dk1>
      <a:lt1>
        <a:srgbClr val="F5F5F5"/>
      </a:lt1>
      <a:dk2>
        <a:srgbClr val="146432"/>
      </a:dk2>
      <a:lt2>
        <a:srgbClr val="EEEEEE"/>
      </a:lt2>
      <a:accent1>
        <a:srgbClr val="CED9D1"/>
      </a:accent1>
      <a:accent2>
        <a:srgbClr val="5B9370"/>
      </a:accent2>
      <a:accent3>
        <a:srgbClr val="EFA320"/>
      </a:accent3>
      <a:accent4>
        <a:srgbClr val="000000"/>
      </a:accent4>
      <a:accent5>
        <a:srgbClr val="DCDCDC"/>
      </a:accent5>
      <a:accent6>
        <a:srgbClr val="2D008A"/>
      </a:accent6>
      <a:hlink>
        <a:srgbClr val="EFA320"/>
      </a:hlink>
      <a:folHlink>
        <a:srgbClr val="5B9370"/>
      </a:folHlink>
    </a:clrScheme>
    <a:fontScheme name="Custom 6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14751</TotalTime>
  <Words>273</Words>
  <Application>Microsoft Office PowerPoint</Application>
  <PresentationFormat>A4 Paper (210x297 mm)</PresentationFormat>
  <Paragraphs>120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Arial</vt:lpstr>
      <vt:lpstr>Calibri</vt:lpstr>
      <vt:lpstr>DB Office</vt:lpstr>
      <vt:lpstr>Microsoft Sans Serif</vt:lpstr>
      <vt:lpstr>1_Custom Design</vt:lpstr>
      <vt:lpstr>PowerPoint Presentation</vt:lpstr>
      <vt:lpstr>Which analytics?</vt:lpstr>
      <vt:lpstr>Why is it so hard?</vt:lpstr>
      <vt:lpstr>Discussion</vt:lpstr>
      <vt:lpstr>How Transmetrics product works</vt:lpstr>
      <vt:lpstr> 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Deyan Lazarov</dc:creator>
  <cp:lastModifiedBy>Deyan Lazarov</cp:lastModifiedBy>
  <cp:revision>624</cp:revision>
  <dcterms:created xsi:type="dcterms:W3CDTF">2015-04-29T16:33:59Z</dcterms:created>
  <dcterms:modified xsi:type="dcterms:W3CDTF">2017-05-30T13:10:13Z</dcterms:modified>
</cp:coreProperties>
</file>